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jpg" ContentType="image/jpeg"/>
  <Default Extension="tiff" ContentType="image/tiff"/>
  <Default Extension="rels" ContentType="application/vnd.openxmlformats-package.relationships+xml"/>
  <Default Extension="vml" ContentType="application/vnd.openxmlformats-officedocument.vmlDrawing"/>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48" r:id="rId1"/>
  </p:sldMasterIdLst>
  <p:notesMasterIdLst>
    <p:notesMasterId r:id="rId34"/>
  </p:notesMasterIdLst>
  <p:sldIdLst>
    <p:sldId id="256" r:id="rId2"/>
    <p:sldId id="371" r:id="rId3"/>
    <p:sldId id="383" r:id="rId4"/>
    <p:sldId id="367" r:id="rId5"/>
    <p:sldId id="365" r:id="rId6"/>
    <p:sldId id="363" r:id="rId7"/>
    <p:sldId id="384" r:id="rId8"/>
    <p:sldId id="344" r:id="rId9"/>
    <p:sldId id="378" r:id="rId10"/>
    <p:sldId id="370" r:id="rId11"/>
    <p:sldId id="385" r:id="rId12"/>
    <p:sldId id="391" r:id="rId13"/>
    <p:sldId id="355" r:id="rId14"/>
    <p:sldId id="349" r:id="rId15"/>
    <p:sldId id="353" r:id="rId16"/>
    <p:sldId id="354" r:id="rId17"/>
    <p:sldId id="388" r:id="rId18"/>
    <p:sldId id="393" r:id="rId19"/>
    <p:sldId id="369" r:id="rId20"/>
    <p:sldId id="394" r:id="rId21"/>
    <p:sldId id="392" r:id="rId22"/>
    <p:sldId id="390" r:id="rId23"/>
    <p:sldId id="395" r:id="rId24"/>
    <p:sldId id="380" r:id="rId25"/>
    <p:sldId id="389" r:id="rId26"/>
    <p:sldId id="396" r:id="rId27"/>
    <p:sldId id="374" r:id="rId28"/>
    <p:sldId id="375" r:id="rId29"/>
    <p:sldId id="376" r:id="rId30"/>
    <p:sldId id="345" r:id="rId31"/>
    <p:sldId id="368" r:id="rId32"/>
    <p:sldId id="372" r:id="rId33"/>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hn David N. Dionisio" initials="JD"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A299"/>
    <a:srgbClr val="9C9C9C"/>
    <a:srgbClr val="05CDDA"/>
    <a:srgbClr val="C51789"/>
    <a:srgbClr val="F9238E"/>
    <a:srgbClr val="FA54A7"/>
    <a:srgbClr val="16693F"/>
    <a:srgbClr val="E38D1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35" autoAdjust="0"/>
    <p:restoredTop sz="92555"/>
  </p:normalViewPr>
  <p:slideViewPr>
    <p:cSldViewPr snapToGrid="0" snapToObjects="1">
      <p:cViewPr>
        <p:scale>
          <a:sx n="100" d="100"/>
          <a:sy n="100" d="100"/>
        </p:scale>
        <p:origin x="1152" y="-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2872"/>
    </p:cViewPr>
  </p:sorterViewPr>
  <p:notesViewPr>
    <p:cSldViewPr snapToGrid="0" snapToObjects="1">
      <p:cViewPr varScale="1">
        <p:scale>
          <a:sx n="82" d="100"/>
          <a:sy n="82" d="100"/>
        </p:scale>
        <p:origin x="3312" y="168"/>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commentAuthors" Target="commentAuthors.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16B39F3F-B769-4086-9379-2E97F0DE416C}" type="datetimeFigureOut">
              <a:rPr lang="en-US" smtClean="0"/>
              <a:t>11/15/17</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AA71EC1C-5ADC-44AF-BC95-94CFA2649419}" type="slidenum">
              <a:rPr lang="en-US" smtClean="0"/>
              <a:t>‹#›</a:t>
            </a:fld>
            <a:endParaRPr lang="en-US"/>
          </a:p>
        </p:txBody>
      </p:sp>
    </p:spTree>
    <p:extLst>
      <p:ext uri="{BB962C8B-B14F-4D97-AF65-F5344CB8AC3E}">
        <p14:creationId xmlns:p14="http://schemas.microsoft.com/office/powerpoint/2010/main" val="1694492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a:t>
            </a:fld>
            <a:endParaRPr lang="en-US"/>
          </a:p>
        </p:txBody>
      </p:sp>
    </p:spTree>
    <p:extLst>
      <p:ext uri="{BB962C8B-B14F-4D97-AF65-F5344CB8AC3E}">
        <p14:creationId xmlns:p14="http://schemas.microsoft.com/office/powerpoint/2010/main" val="1830586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charset="0"/>
              <a:buChar char="•"/>
            </a:pPr>
            <a:r>
              <a:rPr lang="en-US" dirty="0" smtClean="0"/>
              <a:t>We’ve solved</a:t>
            </a:r>
            <a:r>
              <a:rPr lang="en-US" baseline="0" dirty="0" smtClean="0"/>
              <a:t> this problem in GRNsight v2 by allowing users to set a custom normalization factor using the user interface screenshotted on the right</a:t>
            </a:r>
          </a:p>
          <a:p>
            <a:pPr marL="171450" indent="-171450">
              <a:buFont typeface="Arial" charset="0"/>
              <a:buChar char="•"/>
            </a:pPr>
            <a:r>
              <a:rPr lang="en-US" dirty="0" smtClean="0"/>
              <a:t>The</a:t>
            </a:r>
            <a:r>
              <a:rPr lang="en-US" baseline="0" dirty="0" smtClean="0"/>
              <a:t> two graphs are the same as those on the previous slide, except their edge thicknesses are now rendered on the same scale.</a:t>
            </a:r>
          </a:p>
          <a:p>
            <a:pPr marL="171450" indent="-171450">
              <a:buFont typeface="Arial" charset="0"/>
              <a:buChar char="•"/>
            </a:pPr>
            <a:r>
              <a:rPr lang="en-US" baseline="0" dirty="0" smtClean="0"/>
              <a:t>This facilitates accurate visual comparison</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16</a:t>
            </a:fld>
            <a:endParaRPr lang="en-US"/>
          </a:p>
        </p:txBody>
      </p:sp>
    </p:spTree>
    <p:extLst>
      <p:ext uri="{BB962C8B-B14F-4D97-AF65-F5344CB8AC3E}">
        <p14:creationId xmlns:p14="http://schemas.microsoft.com/office/powerpoint/2010/main" val="2129555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charset="0"/>
              <a:buChar char="•"/>
            </a:pPr>
            <a:r>
              <a:rPr lang="en-US" dirty="0" smtClean="0"/>
              <a:t>We’ve solved</a:t>
            </a:r>
            <a:r>
              <a:rPr lang="en-US" baseline="0" dirty="0" smtClean="0"/>
              <a:t> this problem in GRNsight v2 by allowing users to set a custom normalization factor using the user interface screenshotted on the right</a:t>
            </a:r>
          </a:p>
          <a:p>
            <a:pPr marL="171450" indent="-171450">
              <a:buFont typeface="Arial" charset="0"/>
              <a:buChar char="•"/>
            </a:pPr>
            <a:r>
              <a:rPr lang="en-US" dirty="0" smtClean="0"/>
              <a:t>The</a:t>
            </a:r>
            <a:r>
              <a:rPr lang="en-US" baseline="0" dirty="0" smtClean="0"/>
              <a:t> two graphs are the same as those on the previous slide, except their edge thicknesses are now rendered on the same scale.</a:t>
            </a:r>
          </a:p>
          <a:p>
            <a:pPr marL="171450" indent="-171450">
              <a:buFont typeface="Arial" charset="0"/>
              <a:buChar char="•"/>
            </a:pPr>
            <a:r>
              <a:rPr lang="en-US" baseline="0" dirty="0" smtClean="0"/>
              <a:t>This facilitates accurate visual comparison</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17</a:t>
            </a:fld>
            <a:endParaRPr lang="en-US"/>
          </a:p>
        </p:txBody>
      </p:sp>
    </p:spTree>
    <p:extLst>
      <p:ext uri="{BB962C8B-B14F-4D97-AF65-F5344CB8AC3E}">
        <p14:creationId xmlns:p14="http://schemas.microsoft.com/office/powerpoint/2010/main" val="1123063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summary, the</a:t>
            </a:r>
            <a:r>
              <a:rPr lang="en-US" baseline="0" dirty="0" smtClean="0"/>
              <a:t> three visual and analytic features highlighted:</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19</a:t>
            </a:fld>
            <a:endParaRPr lang="en-US"/>
          </a:p>
        </p:txBody>
      </p:sp>
    </p:spTree>
    <p:extLst>
      <p:ext uri="{BB962C8B-B14F-4D97-AF65-F5344CB8AC3E}">
        <p14:creationId xmlns:p14="http://schemas.microsoft.com/office/powerpoint/2010/main" val="167235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I’m going to talk about how we improved the client and server tests behind the scenes.</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20</a:t>
            </a:fld>
            <a:endParaRPr lang="en-US"/>
          </a:p>
        </p:txBody>
      </p:sp>
    </p:spTree>
    <p:extLst>
      <p:ext uri="{BB962C8B-B14F-4D97-AF65-F5344CB8AC3E}">
        <p14:creationId xmlns:p14="http://schemas.microsoft.com/office/powerpoint/2010/main" val="157850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Transition: all of these things are part of testing suite, but much of </a:t>
            </a:r>
            <a:r>
              <a:rPr lang="en-US" sz="1200" kern="1200" dirty="0" err="1" smtClean="0">
                <a:solidFill>
                  <a:schemeClr val="tx1"/>
                </a:solidFill>
                <a:effectLst/>
                <a:latin typeface="+mn-lt"/>
                <a:ea typeface="+mn-ea"/>
                <a:cs typeface="+mn-cs"/>
              </a:rPr>
              <a:t>GRNsight’s</a:t>
            </a:r>
            <a:r>
              <a:rPr lang="en-US" sz="1200" kern="1200" dirty="0" smtClean="0">
                <a:solidFill>
                  <a:schemeClr val="tx1"/>
                </a:solidFill>
                <a:effectLst/>
                <a:latin typeface="+mn-lt"/>
                <a:ea typeface="+mn-ea"/>
                <a:cs typeface="+mn-cs"/>
              </a:rPr>
              <a:t> functionality is based on the user interface, which is very difficult to write tests for.</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Addition of features in GRNsight v2 increased the number of possible combinations of functions a user can perform.</a:t>
            </a:r>
          </a:p>
          <a:p>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25</a:t>
            </a:fld>
            <a:endParaRPr lang="en-US"/>
          </a:p>
        </p:txBody>
      </p:sp>
    </p:spTree>
    <p:extLst>
      <p:ext uri="{BB962C8B-B14F-4D97-AF65-F5344CB8AC3E}">
        <p14:creationId xmlns:p14="http://schemas.microsoft.com/office/powerpoint/2010/main" val="1785435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Transition: all of these things are part of testing suite, but much of </a:t>
            </a:r>
            <a:r>
              <a:rPr lang="en-US" sz="1200" kern="1200" dirty="0" err="1" smtClean="0">
                <a:solidFill>
                  <a:schemeClr val="tx1"/>
                </a:solidFill>
                <a:effectLst/>
                <a:latin typeface="+mn-lt"/>
                <a:ea typeface="+mn-ea"/>
                <a:cs typeface="+mn-cs"/>
              </a:rPr>
              <a:t>GRNsight’s</a:t>
            </a:r>
            <a:r>
              <a:rPr lang="en-US" sz="1200" kern="1200" dirty="0" smtClean="0">
                <a:solidFill>
                  <a:schemeClr val="tx1"/>
                </a:solidFill>
                <a:effectLst/>
                <a:latin typeface="+mn-lt"/>
                <a:ea typeface="+mn-ea"/>
                <a:cs typeface="+mn-cs"/>
              </a:rPr>
              <a:t> functionality is based on the user interface, which is very difficult to write tests for.</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Addition of features in GRNsight v2 increased the number of possible combinations of functions a user can perform.</a:t>
            </a:r>
          </a:p>
          <a:p>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26</a:t>
            </a:fld>
            <a:endParaRPr lang="en-US"/>
          </a:p>
        </p:txBody>
      </p:sp>
    </p:spTree>
    <p:extLst>
      <p:ext uri="{BB962C8B-B14F-4D97-AF65-F5344CB8AC3E}">
        <p14:creationId xmlns:p14="http://schemas.microsoft.com/office/powerpoint/2010/main" val="10750419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a:t>
            </a:r>
            <a:r>
              <a:rPr lang="en-US" baseline="0" dirty="0" smtClean="0"/>
              <a:t> talk, I’ve introduced you to the concept </a:t>
            </a:r>
            <a:r>
              <a:rPr lang="en-US" baseline="0" dirty="0" smtClean="0"/>
              <a:t>of gene regulatory networks, which consist of genes, transcription factors, and the regulatory relationships between them. We’ve developed GRNsight which is open source software which allows biologists to understand GRNs through visualization. Building from GRNsight v1, we’ve improved the visual and analytic features (three of which were highlighted in this talk), as well as expanded the client and server side tests.</a:t>
            </a:r>
            <a:endParaRPr lang="en-US" baseline="0" dirty="0" smtClean="0"/>
          </a:p>
        </p:txBody>
      </p:sp>
      <p:sp>
        <p:nvSpPr>
          <p:cNvPr id="4" name="Slide Number Placeholder 3"/>
          <p:cNvSpPr>
            <a:spLocks noGrp="1"/>
          </p:cNvSpPr>
          <p:nvPr>
            <p:ph type="sldNum" sz="quarter" idx="10"/>
          </p:nvPr>
        </p:nvSpPr>
        <p:spPr/>
        <p:txBody>
          <a:bodyPr/>
          <a:lstStyle/>
          <a:p>
            <a:fld id="{AA71EC1C-5ADC-44AF-BC95-94CFA2649419}" type="slidenum">
              <a:rPr lang="en-US" smtClean="0"/>
              <a:t>27</a:t>
            </a:fld>
            <a:endParaRPr lang="en-US"/>
          </a:p>
        </p:txBody>
      </p:sp>
    </p:spTree>
    <p:extLst>
      <p:ext uri="{BB962C8B-B14F-4D97-AF65-F5344CB8AC3E}">
        <p14:creationId xmlns:p14="http://schemas.microsoft.com/office/powerpoint/2010/main" val="5724345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29</a:t>
            </a:fld>
            <a:endParaRPr lang="en-US"/>
          </a:p>
        </p:txBody>
      </p:sp>
    </p:spTree>
    <p:extLst>
      <p:ext uri="{BB962C8B-B14F-4D97-AF65-F5344CB8AC3E}">
        <p14:creationId xmlns:p14="http://schemas.microsoft.com/office/powerpoint/2010/main" val="1525476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GRN’s mechanism </a:t>
            </a:r>
            <a:r>
              <a:rPr lang="en-US" baseline="0" dirty="0" smtClean="0"/>
              <a:t>of control is transcription factors</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4</a:t>
            </a:fld>
            <a:endParaRPr lang="en-US"/>
          </a:p>
        </p:txBody>
      </p:sp>
    </p:spTree>
    <p:extLst>
      <p:ext uri="{BB962C8B-B14F-4D97-AF65-F5344CB8AC3E}">
        <p14:creationId xmlns:p14="http://schemas.microsoft.com/office/powerpoint/2010/main" val="145672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Weights represent the magnitude and sign of regulatory relationships.</a:t>
            </a:r>
          </a:p>
          <a:p>
            <a:pPr lvl="0"/>
            <a:r>
              <a:rPr lang="en-US" dirty="0" smtClean="0"/>
              <a:t>Positive weights mean activation of gene expression.</a:t>
            </a:r>
          </a:p>
          <a:p>
            <a:pPr lvl="0"/>
            <a:r>
              <a:rPr lang="en-US" dirty="0" smtClean="0"/>
              <a:t>Negative weights mean repression of gene expression.</a:t>
            </a:r>
            <a:endParaRPr lang="en" dirty="0"/>
          </a:p>
        </p:txBody>
      </p:sp>
      <p:sp>
        <p:nvSpPr>
          <p:cNvPr id="4" name="Slide Number Placeholder 3"/>
          <p:cNvSpPr>
            <a:spLocks noGrp="1"/>
          </p:cNvSpPr>
          <p:nvPr>
            <p:ph type="sldNum" sz="quarter" idx="10"/>
          </p:nvPr>
        </p:nvSpPr>
        <p:spPr/>
        <p:txBody>
          <a:bodyPr/>
          <a:lstStyle/>
          <a:p>
            <a:fld id="{AA71EC1C-5ADC-44AF-BC95-94CFA2649419}" type="slidenum">
              <a:rPr lang="en-US" smtClean="0"/>
              <a:t>5</a:t>
            </a:fld>
            <a:endParaRPr lang="en-US"/>
          </a:p>
        </p:txBody>
      </p:sp>
    </p:spTree>
    <p:extLst>
      <p:ext uri="{BB962C8B-B14F-4D97-AF65-F5344CB8AC3E}">
        <p14:creationId xmlns:p14="http://schemas.microsoft.com/office/powerpoint/2010/main" val="3856171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But it can also be represented in these other two file format (layer on the .</a:t>
            </a:r>
            <a:r>
              <a:rPr lang="en-US" sz="1200" kern="1200" dirty="0" err="1" smtClean="0">
                <a:solidFill>
                  <a:schemeClr val="tx1"/>
                </a:solidFill>
                <a:effectLst/>
                <a:latin typeface="+mn-lt"/>
                <a:ea typeface="+mn-ea"/>
                <a:cs typeface="+mn-cs"/>
              </a:rPr>
              <a:t>sif</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graphml</a:t>
            </a:r>
            <a:r>
              <a:rPr lang="en-US" sz="1200" kern="1200" dirty="0" smtClean="0">
                <a:solidFill>
                  <a:schemeClr val="tx1"/>
                </a:solidFill>
                <a:effectLst/>
                <a:latin typeface="+mn-lt"/>
                <a:ea typeface="+mn-ea"/>
                <a:cs typeface="+mn-cs"/>
              </a:rPr>
              <a:t> screenshots)</a:t>
            </a:r>
          </a:p>
        </p:txBody>
      </p:sp>
      <p:sp>
        <p:nvSpPr>
          <p:cNvPr id="4" name="Slide Number Placeholder 3"/>
          <p:cNvSpPr>
            <a:spLocks noGrp="1"/>
          </p:cNvSpPr>
          <p:nvPr>
            <p:ph type="sldNum" sz="quarter" idx="10"/>
          </p:nvPr>
        </p:nvSpPr>
        <p:spPr/>
        <p:txBody>
          <a:bodyPr/>
          <a:lstStyle/>
          <a:p>
            <a:fld id="{AA71EC1C-5ADC-44AF-BC95-94CFA2649419}" type="slidenum">
              <a:rPr lang="en-US" smtClean="0"/>
              <a:t>6</a:t>
            </a:fld>
            <a:endParaRPr lang="en-US"/>
          </a:p>
        </p:txBody>
      </p:sp>
    </p:spTree>
    <p:extLst>
      <p:ext uri="{BB962C8B-B14F-4D97-AF65-F5344CB8AC3E}">
        <p14:creationId xmlns:p14="http://schemas.microsoft.com/office/powerpoint/2010/main" val="1576207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solution is GRNsight, a web application which automatically produces visualizations of weighted networks from adjacency matrix inputs. </a:t>
            </a:r>
          </a:p>
          <a:p>
            <a:r>
              <a:rPr lang="en-US" baseline="0" dirty="0" smtClean="0"/>
              <a:t>In a GRNsight visualization, rectangular nodes represent genes, and the </a:t>
            </a:r>
            <a:r>
              <a:rPr lang="en-US" dirty="0" smtClean="0"/>
              <a:t>thickness of arrows represent the </a:t>
            </a:r>
            <a:r>
              <a:rPr lang="en-US" baseline="0" dirty="0" smtClean="0"/>
              <a:t>strength of </a:t>
            </a:r>
            <a:r>
              <a:rPr lang="en-US" dirty="0" smtClean="0"/>
              <a:t>regulatory relationships.</a:t>
            </a:r>
            <a:endParaRPr lang="en-US" dirty="0"/>
          </a:p>
          <a:p>
            <a:r>
              <a:rPr lang="en-US" dirty="0" smtClean="0"/>
              <a:t>The interface on the left panel, allows the user to modify force graph parameters, which apply physics simulation to the graph.</a:t>
            </a:r>
            <a:endParaRPr lang="en-US" dirty="0"/>
          </a:p>
          <a:p>
            <a:r>
              <a:rPr lang="en-US" dirty="0" smtClean="0"/>
              <a:t>From user feedback of GRNsight v1, our research objective was</a:t>
            </a:r>
            <a:r>
              <a:rPr lang="en-US" baseline="0" dirty="0" smtClean="0"/>
              <a:t> to expand </a:t>
            </a:r>
            <a:r>
              <a:rPr lang="en-US" dirty="0" err="1" smtClean="0"/>
              <a:t>GRNsight’s</a:t>
            </a:r>
            <a:r>
              <a:rPr lang="en-US" dirty="0" smtClean="0"/>
              <a:t> visual and analytic features.</a:t>
            </a:r>
          </a:p>
          <a:p>
            <a:r>
              <a:rPr lang="en-US" baseline="0" dirty="0" smtClean="0"/>
              <a:t>In this talk I will focus on two features developed for GRNsight v2.</a:t>
            </a:r>
            <a:endParaRPr lang="en-US" dirty="0" smtClean="0"/>
          </a:p>
        </p:txBody>
      </p:sp>
      <p:sp>
        <p:nvSpPr>
          <p:cNvPr id="4" name="Slide Number Placeholder 3"/>
          <p:cNvSpPr>
            <a:spLocks noGrp="1"/>
          </p:cNvSpPr>
          <p:nvPr>
            <p:ph type="sldNum" sz="quarter" idx="10"/>
          </p:nvPr>
        </p:nvSpPr>
        <p:spPr/>
        <p:txBody>
          <a:bodyPr/>
          <a:lstStyle/>
          <a:p>
            <a:fld id="{AA71EC1C-5ADC-44AF-BC95-94CFA2649419}" type="slidenum">
              <a:rPr lang="en-US" smtClean="0"/>
              <a:t>8</a:t>
            </a:fld>
            <a:endParaRPr lang="en-US"/>
          </a:p>
        </p:txBody>
      </p:sp>
    </p:spTree>
    <p:extLst>
      <p:ext uri="{BB962C8B-B14F-4D97-AF65-F5344CB8AC3E}">
        <p14:creationId xmlns:p14="http://schemas.microsoft.com/office/powerpoint/2010/main" val="237180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this presentation, I will focus on a subset of these features developed for v2, which </a:t>
            </a:r>
            <a:r>
              <a:rPr lang="en-US" baseline="0" dirty="0" err="1" smtClean="0"/>
              <a:t>correcspond</a:t>
            </a:r>
            <a:r>
              <a:rPr lang="en-US" baseline="0" dirty="0" smtClean="0"/>
              <a:t> to the following three research objective.</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12</a:t>
            </a:fld>
            <a:endParaRPr lang="en-US"/>
          </a:p>
        </p:txBody>
      </p:sp>
    </p:spTree>
    <p:extLst>
      <p:ext uri="{BB962C8B-B14F-4D97-AF65-F5344CB8AC3E}">
        <p14:creationId xmlns:p14="http://schemas.microsoft.com/office/powerpoint/2010/main" val="775686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Client, server, and tests written in the JavaScript programming language, assisted by the</a:t>
            </a:r>
            <a:r>
              <a:rPr lang="en-US" baseline="0" dirty="0" smtClean="0"/>
              <a:t> following libraries displayed on the left.</a:t>
            </a:r>
            <a:endParaRPr lang="en-US" dirty="0" smtClean="0"/>
          </a:p>
          <a:p>
            <a:r>
              <a:rPr lang="en-US" dirty="0" smtClean="0"/>
              <a:t>GRNsight</a:t>
            </a:r>
            <a:r>
              <a:rPr lang="en-US" baseline="0" dirty="0" smtClean="0"/>
              <a:t> follows the software engineering best practice of t</a:t>
            </a:r>
            <a:r>
              <a:rPr lang="en-US" dirty="0" smtClean="0"/>
              <a:t>est driven development, in which</a:t>
            </a:r>
            <a:r>
              <a:rPr lang="en-US" baseline="0" dirty="0" smtClean="0"/>
              <a:t> tests are written for new functionality prior to the feature being developed.</a:t>
            </a:r>
            <a:endParaRPr lang="en-US" dirty="0" smtClean="0"/>
          </a:p>
          <a:p>
            <a:endParaRPr lang="en-US" dirty="0" smtClean="0"/>
          </a:p>
          <a:p>
            <a:r>
              <a:rPr lang="en-US" dirty="0" smtClean="0"/>
              <a:t>- </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13</a:t>
            </a:fld>
            <a:endParaRPr lang="en-US"/>
          </a:p>
        </p:txBody>
      </p:sp>
    </p:spTree>
    <p:extLst>
      <p:ext uri="{BB962C8B-B14F-4D97-AF65-F5344CB8AC3E}">
        <p14:creationId xmlns:p14="http://schemas.microsoft.com/office/powerpoint/2010/main" val="4007806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Our</a:t>
            </a:r>
            <a:r>
              <a:rPr lang="en-US" baseline="0" dirty="0" smtClean="0"/>
              <a:t> first objective </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14</a:t>
            </a:fld>
            <a:endParaRPr lang="en-US"/>
          </a:p>
        </p:txBody>
      </p:sp>
    </p:spTree>
    <p:extLst>
      <p:ext uri="{BB962C8B-B14F-4D97-AF65-F5344CB8AC3E}">
        <p14:creationId xmlns:p14="http://schemas.microsoft.com/office/powerpoint/2010/main" val="3901541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Our</a:t>
            </a:r>
            <a:r>
              <a:rPr lang="en-US" baseline="0" dirty="0" smtClean="0"/>
              <a:t> second objective was to allow the user to customize the normalization factor for edge thickness.</a:t>
            </a:r>
          </a:p>
          <a:p>
            <a:pPr marL="171450" indent="-171450">
              <a:buFont typeface="Arial" charset="0"/>
              <a:buChar char="•"/>
            </a:pPr>
            <a:r>
              <a:rPr lang="en-US" baseline="0" dirty="0" smtClean="0"/>
              <a:t>The motivating problem in v1 was that visually comparing two graphs was difficult</a:t>
            </a:r>
          </a:p>
          <a:p>
            <a:pPr marL="171450" indent="-171450">
              <a:buFont typeface="Arial" charset="0"/>
              <a:buChar char="•"/>
            </a:pPr>
            <a:r>
              <a:rPr lang="en-US" baseline="0" dirty="0" smtClean="0"/>
              <a:t>For example, in the two graphs shown below, the circled edges with different weight values have the same thickness</a:t>
            </a:r>
          </a:p>
          <a:p>
            <a:pPr marL="171450" indent="-171450">
              <a:buFont typeface="Arial" charset="0"/>
              <a:buChar char="•"/>
            </a:pPr>
            <a:r>
              <a:rPr lang="en-US" baseline="0" dirty="0" smtClean="0"/>
              <a:t>This occurs because the normalization factor was automatically selected by maximum weight</a:t>
            </a:r>
          </a:p>
          <a:p>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15</a:t>
            </a:fld>
            <a:endParaRPr lang="en-US"/>
          </a:p>
        </p:txBody>
      </p:sp>
    </p:spTree>
    <p:extLst>
      <p:ext uri="{BB962C8B-B14F-4D97-AF65-F5344CB8AC3E}">
        <p14:creationId xmlns:p14="http://schemas.microsoft.com/office/powerpoint/2010/main" val="1983948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AD8D91A-A2EE-4B54-B3C6-F6C67903BA9C}" type="datetime1">
              <a:rPr lang="en-US" smtClean="0"/>
              <a:pPr/>
              <a:t>11/15/17</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9785C6-EBAF-49D5-AD4D-BABF4DFAAD59}" type="datetime1">
              <a:rPr lang="en-US" smtClean="0"/>
              <a:pPr/>
              <a:t>11/15/17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A404122-9A3A-4FD8-98B8-22631F32846C}" type="datetime1">
              <a:rPr lang="en-US" smtClean="0"/>
              <a:pPr/>
              <a:t>11/15/17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259A7B8-0EC4-44C9-AFEF-25E144F11C06}" type="datetime1">
              <a:rPr lang="en-US" smtClean="0"/>
              <a:pPr/>
              <a:t>11/15/17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2BB47B5-C739-4DAE-AACD-CC58CA843AC4}" type="datetime1">
              <a:rPr lang="en-US" smtClean="0"/>
              <a:pPr/>
              <a:t>11/15/17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E72AE48-94E6-46E0-BE32-5F0716DE9115}" type="datetime1">
              <a:rPr lang="en-US" smtClean="0"/>
              <a:pPr/>
              <a:t>11/15/17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884C285-8BCE-48FC-97D9-E2837AF38351}" type="datetime1">
              <a:rPr lang="en-US" smtClean="0"/>
              <a:pPr/>
              <a:t>11/15/17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84A37A-AFC2-4A01-80A1-FC20F2C0D5BB}"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E70D3E6-EF16-4488-94A4-211508FE4682}" type="datetime1">
              <a:rPr lang="en-US" smtClean="0"/>
              <a:pPr/>
              <a:t>11/15/17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77FB3B-20DA-4D0E-BF16-8262B7156612}" type="datetime1">
              <a:rPr lang="en-US" smtClean="0"/>
              <a:pPr/>
              <a:t>11/15/17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273C2C-6BD0-40EC-8D8D-4D51F089C5EB}" type="datetime1">
              <a:rPr lang="en-US" smtClean="0"/>
              <a:pPr/>
              <a:t>11/15/17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D377F5C-EDA7-4864-9756-35769B0E62CF}" type="datetime1">
              <a:rPr lang="en-US" smtClean="0"/>
              <a:pPr/>
              <a:t>11/15/17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88B99C93-F56F-46AB-9EB8-53614A95B15F}" type="datetime1">
              <a:rPr lang="en-US" smtClean="0"/>
              <a:pPr/>
              <a:t>11/15/17</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FA84A37A-AFC2-4A01-80A1-FC20F2C0D5B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4049" r:id="rId1"/>
    <p:sldLayoutId id="2147484050" r:id="rId2"/>
    <p:sldLayoutId id="2147484051" r:id="rId3"/>
    <p:sldLayoutId id="2147484052" r:id="rId4"/>
    <p:sldLayoutId id="2147484053" r:id="rId5"/>
    <p:sldLayoutId id="2147484054" r:id="rId6"/>
    <p:sldLayoutId id="2147484055" r:id="rId7"/>
    <p:sldLayoutId id="2147484056" r:id="rId8"/>
    <p:sldLayoutId id="2147484057" r:id="rId9"/>
    <p:sldLayoutId id="2147484058" r:id="rId10"/>
    <p:sldLayoutId id="2147484059" r:id="rId11"/>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tiff"/><Relationship Id="rId3" Type="http://schemas.openxmlformats.org/officeDocument/2006/relationships/image" Target="../media/image44.tiff"/></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jpe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tif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image" Target="../media/image7.tiff"/><Relationship Id="rId5" Type="http://schemas.openxmlformats.org/officeDocument/2006/relationships/oleObject" Target="../embeddings/oleObject1.bin"/><Relationship Id="rId6" Type="http://schemas.openxmlformats.org/officeDocument/2006/relationships/image" Target="../media/image6.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a:bodyPr>
          <a:lstStyle/>
          <a:p>
            <a:r>
              <a:rPr lang="en-US" sz="4400" b="1" cap="none" dirty="0" smtClean="0">
                <a:latin typeface="+mn-lt"/>
              </a:rPr>
              <a:t>GRNsight v2</a:t>
            </a:r>
            <a:r>
              <a:rPr lang="en-US" sz="4400" cap="none" dirty="0" smtClean="0">
                <a:latin typeface="+mn-lt"/>
              </a:rPr>
              <a:t>:</a:t>
            </a:r>
            <a:r>
              <a:rPr lang="en-US" sz="4000" cap="none" dirty="0" smtClean="0">
                <a:latin typeface="+mn-lt"/>
              </a:rPr>
              <a:t> </a:t>
            </a:r>
            <a:r>
              <a:rPr lang="en-US" sz="3600" cap="none" dirty="0" smtClean="0">
                <a:latin typeface="+mn-lt"/>
              </a:rPr>
              <a:t/>
            </a:r>
            <a:br>
              <a:rPr lang="en-US" sz="3600" cap="none" dirty="0" smtClean="0">
                <a:latin typeface="+mn-lt"/>
              </a:rPr>
            </a:br>
            <a:r>
              <a:rPr lang="en-US" sz="3100" cap="none" dirty="0">
                <a:latin typeface="+mn-lt"/>
              </a:rPr>
              <a:t>a web application for visualizing models of </a:t>
            </a:r>
            <a:r>
              <a:rPr lang="en-US" sz="3100" cap="none" dirty="0" smtClean="0">
                <a:latin typeface="+mn-lt"/>
              </a:rPr>
              <a:t>gene </a:t>
            </a:r>
            <a:r>
              <a:rPr lang="en-US" sz="3100" cap="none" dirty="0">
                <a:latin typeface="+mn-lt"/>
              </a:rPr>
              <a:t>regulatory networks</a:t>
            </a:r>
          </a:p>
        </p:txBody>
      </p:sp>
      <p:sp>
        <p:nvSpPr>
          <p:cNvPr id="2" name="Subtitle 1"/>
          <p:cNvSpPr>
            <a:spLocks noGrp="1"/>
          </p:cNvSpPr>
          <p:nvPr>
            <p:ph type="subTitle" idx="1"/>
          </p:nvPr>
        </p:nvSpPr>
        <p:spPr>
          <a:xfrm>
            <a:off x="642805" y="3485521"/>
            <a:ext cx="8138124" cy="3170774"/>
          </a:xfrm>
        </p:spPr>
        <p:txBody>
          <a:bodyPr>
            <a:noAutofit/>
          </a:bodyPr>
          <a:lstStyle/>
          <a:p>
            <a:r>
              <a:rPr lang="en-US" sz="2000" b="1" dirty="0" smtClean="0"/>
              <a:t>Eileen J. Choe</a:t>
            </a:r>
          </a:p>
          <a:p>
            <a:r>
              <a:rPr lang="en-US" sz="2000" dirty="0" smtClean="0"/>
              <a:t>Department of Electrical Engineering and Computer Science</a:t>
            </a:r>
          </a:p>
          <a:p>
            <a:r>
              <a:rPr lang="en-US" sz="2000" dirty="0" smtClean="0"/>
              <a:t>Loyola Marymount University</a:t>
            </a:r>
          </a:p>
          <a:p>
            <a:endParaRPr lang="en-US" sz="1800" dirty="0" smtClean="0"/>
          </a:p>
          <a:p>
            <a:r>
              <a:rPr lang="en-US" sz="2000" dirty="0"/>
              <a:t>Saturday, </a:t>
            </a:r>
            <a:r>
              <a:rPr lang="en-US" sz="2000" dirty="0" smtClean="0"/>
              <a:t>November 18, 2017</a:t>
            </a:r>
          </a:p>
          <a:p>
            <a:r>
              <a:rPr lang="en-US" sz="2000" dirty="0" smtClean="0"/>
              <a:t>SCCUR Conference</a:t>
            </a:r>
          </a:p>
        </p:txBody>
      </p:sp>
      <p:pic>
        <p:nvPicPr>
          <p:cNvPr id="5" name="Picture 1205"/>
          <p:cNvPicPr>
            <a:picLocks noChangeAspect="1" noChangeArrowheads="1"/>
          </p:cNvPicPr>
          <p:nvPr/>
        </p:nvPicPr>
        <p:blipFill>
          <a:blip r:embed="rId3" cstate="print"/>
          <a:srcRect/>
          <a:stretch>
            <a:fillRect/>
          </a:stretch>
        </p:blipFill>
        <p:spPr bwMode="auto">
          <a:xfrm>
            <a:off x="6201341" y="5537034"/>
            <a:ext cx="2579588" cy="927517"/>
          </a:xfrm>
          <a:prstGeom prst="rect">
            <a:avLst/>
          </a:prstGeom>
          <a:noFill/>
          <a:ln w="9525">
            <a:noFill/>
            <a:miter lim="800000"/>
            <a:headEnd/>
            <a:tailEnd/>
          </a:ln>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1823" y="1663427"/>
            <a:ext cx="1322203" cy="567613"/>
          </a:xfrm>
          <a:prstGeom prst="rect">
            <a:avLst/>
          </a:prstGeom>
        </p:spPr>
      </p:pic>
    </p:spTree>
    <p:extLst>
      <p:ext uri="{BB962C8B-B14F-4D97-AF65-F5344CB8AC3E}">
        <p14:creationId xmlns:p14="http://schemas.microsoft.com/office/powerpoint/2010/main" val="18080062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878" y="723900"/>
            <a:ext cx="8229600" cy="990600"/>
          </a:xfrm>
        </p:spPr>
        <p:txBody>
          <a:bodyPr>
            <a:normAutofit/>
          </a:bodyPr>
          <a:lstStyle/>
          <a:p>
            <a:r>
              <a:rPr lang="en-US" sz="2800" b="1" dirty="0" smtClean="0"/>
              <a:t>GRNsight fills a niche in bioinformatics visualization software</a:t>
            </a:r>
            <a:endParaRPr lang="en-US" sz="2800" b="1" dirty="0"/>
          </a:p>
        </p:txBody>
      </p:sp>
      <p:graphicFrame>
        <p:nvGraphicFramePr>
          <p:cNvPr id="7" name="Table 6"/>
          <p:cNvGraphicFramePr>
            <a:graphicFrameLocks noGrp="1"/>
          </p:cNvGraphicFramePr>
          <p:nvPr>
            <p:extLst>
              <p:ext uri="{D42A27DB-BD31-4B8C-83A1-F6EECF244321}">
                <p14:modId xmlns:p14="http://schemas.microsoft.com/office/powerpoint/2010/main" val="1091524105"/>
              </p:ext>
            </p:extLst>
          </p:nvPr>
        </p:nvGraphicFramePr>
        <p:xfrm>
          <a:off x="457200" y="2165532"/>
          <a:ext cx="8172278" cy="3254796"/>
        </p:xfrm>
        <a:graphic>
          <a:graphicData uri="http://schemas.openxmlformats.org/drawingml/2006/table">
            <a:tbl>
              <a:tblPr firstRow="1" bandRow="1"/>
              <a:tblGrid>
                <a:gridCol w="3533263"/>
                <a:gridCol w="4639015"/>
              </a:tblGrid>
              <a:tr h="813699">
                <a:tc>
                  <a:txBody>
                    <a:bodyPr/>
                    <a:lstStyle/>
                    <a:p>
                      <a:pPr algn="ctr"/>
                      <a:r>
                        <a:rPr lang="en-US" sz="2000" b="1" dirty="0" err="1" smtClean="0"/>
                        <a:t>Cytoscape</a:t>
                      </a:r>
                      <a:r>
                        <a:rPr lang="en-US" sz="2000" b="1" baseline="0" dirty="0" smtClean="0"/>
                        <a:t> and </a:t>
                      </a:r>
                      <a:r>
                        <a:rPr lang="en-US" sz="2000" b="1" baseline="0" dirty="0" err="1" smtClean="0"/>
                        <a:t>Gephi</a:t>
                      </a:r>
                      <a:endParaRPr lang="en-US" sz="2000" b="1" dirty="0"/>
                    </a:p>
                  </a:txBody>
                  <a:tcPr anchor="ctr">
                    <a:solidFill>
                      <a:schemeClr val="bg1">
                        <a:lumMod val="75000"/>
                      </a:schemeClr>
                    </a:solidFill>
                  </a:tcPr>
                </a:tc>
                <a:tc>
                  <a:txBody>
                    <a:bodyPr/>
                    <a:lstStyle/>
                    <a:p>
                      <a:pPr algn="ctr"/>
                      <a:r>
                        <a:rPr lang="en-US" sz="2000" b="1" dirty="0" err="1" smtClean="0"/>
                        <a:t>GRNsight</a:t>
                      </a:r>
                      <a:endParaRPr lang="en-US" sz="2000" b="1" dirty="0"/>
                    </a:p>
                  </a:txBody>
                  <a:tcPr anchor="ctr">
                    <a:solidFill>
                      <a:schemeClr val="bg1">
                        <a:lumMod val="75000"/>
                      </a:schemeClr>
                    </a:solidFill>
                  </a:tcPr>
                </a:tc>
              </a:tr>
              <a:tr h="813699">
                <a:tc>
                  <a:txBody>
                    <a:bodyPr/>
                    <a:lstStyle/>
                    <a:p>
                      <a:pPr algn="ctr"/>
                      <a:r>
                        <a:rPr lang="en-US" sz="2000" b="1" dirty="0" smtClean="0"/>
                        <a:t>Optimized for large-scale</a:t>
                      </a:r>
                      <a:r>
                        <a:rPr lang="en-US" sz="2000" b="1" baseline="0" dirty="0" smtClean="0"/>
                        <a:t> graphs.</a:t>
                      </a:r>
                      <a:endParaRPr lang="en-US" sz="2000" b="1" dirty="0"/>
                    </a:p>
                  </a:txBody>
                  <a:tcPr anchor="ctr"/>
                </a:tc>
                <a:tc>
                  <a:txBody>
                    <a:bodyPr/>
                    <a:lstStyle/>
                    <a:p>
                      <a:pPr marL="342900" indent="-342900" algn="l">
                        <a:buFont typeface="Wingdings" charset="2"/>
                        <a:buChar char="ü"/>
                      </a:pPr>
                      <a:r>
                        <a:rPr lang="en-US" sz="2000" b="1" dirty="0" smtClean="0"/>
                        <a:t>Optimized for small- to medium- scale graphs.</a:t>
                      </a:r>
                      <a:endParaRPr lang="en-US" sz="2000" b="1" dirty="0"/>
                    </a:p>
                  </a:txBody>
                  <a:tcPr anchor="ctr"/>
                </a:tc>
              </a:tr>
              <a:tr h="813699">
                <a:tc>
                  <a:txBody>
                    <a:bodyPr/>
                    <a:lstStyle/>
                    <a:p>
                      <a:pPr algn="ctr"/>
                      <a:r>
                        <a:rPr lang="en-US" sz="2000" b="1" dirty="0" smtClean="0"/>
                        <a:t>Must be installed.</a:t>
                      </a:r>
                      <a:endParaRPr lang="en-US" sz="2000" b="1" dirty="0"/>
                    </a:p>
                  </a:txBody>
                  <a:tcPr anchor="ctr"/>
                </a:tc>
                <a:tc>
                  <a:txBody>
                    <a:bodyPr/>
                    <a:lstStyle/>
                    <a:p>
                      <a:pPr marL="342900" indent="-342900" algn="l">
                        <a:buFont typeface="Wingdings" charset="2"/>
                        <a:buChar char="ü"/>
                      </a:pPr>
                      <a:r>
                        <a:rPr lang="en-US" sz="2000" b="1" dirty="0" smtClean="0"/>
                        <a:t>Exists as a web application.</a:t>
                      </a:r>
                      <a:endParaRPr lang="en-US" sz="2000" b="1" dirty="0"/>
                    </a:p>
                  </a:txBody>
                  <a:tcPr anchor="ctr"/>
                </a:tc>
              </a:tr>
              <a:tr h="813699">
                <a:tc>
                  <a:txBody>
                    <a:bodyPr/>
                    <a:lstStyle/>
                    <a:p>
                      <a:pPr algn="ctr"/>
                      <a:r>
                        <a:rPr lang="en-US" sz="2000" b="1" dirty="0" smtClean="0"/>
                        <a:t>Several</a:t>
                      </a:r>
                      <a:r>
                        <a:rPr lang="en-US" sz="2000" b="1" baseline="0" dirty="0" smtClean="0"/>
                        <a:t> complex features in addition to visualization.</a:t>
                      </a:r>
                      <a:endParaRPr lang="en-US" sz="2000" b="1" dirty="0"/>
                    </a:p>
                  </a:txBody>
                  <a:tcPr anchor="ctr"/>
                </a:tc>
                <a:tc>
                  <a:txBody>
                    <a:bodyPr/>
                    <a:lstStyle/>
                    <a:p>
                      <a:pPr marL="342900" indent="-342900" algn="l">
                        <a:buFont typeface="Wingdings" charset="2"/>
                        <a:buChar char="ü"/>
                      </a:pPr>
                      <a:r>
                        <a:rPr lang="en-US" sz="2000" b="1" dirty="0" smtClean="0"/>
                        <a:t>Easy to use, and</a:t>
                      </a:r>
                      <a:r>
                        <a:rPr lang="en-US" sz="2000" b="1" baseline="0" dirty="0" smtClean="0"/>
                        <a:t> easily interpretable visualizations.</a:t>
                      </a:r>
                      <a:endParaRPr lang="en-US" sz="2000" b="1" dirty="0"/>
                    </a:p>
                  </a:txBody>
                  <a:tcPr anchor="ctr"/>
                </a:tc>
              </a:tr>
            </a:tbl>
          </a:graphicData>
        </a:graphic>
      </p:graphicFrame>
    </p:spTree>
    <p:extLst>
      <p:ext uri="{BB962C8B-B14F-4D97-AF65-F5344CB8AC3E}">
        <p14:creationId xmlns:p14="http://schemas.microsoft.com/office/powerpoint/2010/main" val="15234236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4"/>
          <p:cNvSpPr txBox="1">
            <a:spLocks noGrp="1"/>
          </p:cNvSpPr>
          <p:nvPr>
            <p:ph idx="1"/>
          </p:nvPr>
        </p:nvSpPr>
        <p:spPr>
          <a:xfrm>
            <a:off x="292100" y="1600200"/>
            <a:ext cx="8394700" cy="4876800"/>
          </a:xfrm>
          <a:prstGeom prst="rect">
            <a:avLst/>
          </a:prstGeom>
        </p:spPr>
        <p:txBody>
          <a:bodyPr lIns="91425" tIns="91425" rIns="91425" bIns="91425" anchor="t" anchorCtr="0">
            <a:noAutofit/>
          </a:bodyPr>
          <a:lstStyle/>
          <a:p>
            <a:pPr marL="571500" lvl="0" indent="-342900" rtl="0">
              <a:spcBef>
                <a:spcPts val="1000"/>
              </a:spcBef>
              <a:spcAft>
                <a:spcPts val="1000"/>
              </a:spcAft>
              <a:buFont typeface="Arial"/>
              <a:buChar char="•"/>
            </a:pPr>
            <a:r>
              <a:rPr lang="en" b="1" dirty="0">
                <a:solidFill>
                  <a:schemeClr val="bg1">
                    <a:lumMod val="50000"/>
                  </a:schemeClr>
                </a:solidFill>
              </a:rPr>
              <a:t>Gene regulatory networks (GRNs) consist of genes, transcription factors, and the regulatory relationships between them.</a:t>
            </a:r>
          </a:p>
          <a:p>
            <a:pPr marL="571500" lvl="0" indent="-342900" rtl="0">
              <a:spcBef>
                <a:spcPts val="0"/>
              </a:spcBef>
              <a:spcAft>
                <a:spcPts val="1000"/>
              </a:spcAft>
              <a:buFont typeface="Arial"/>
              <a:buChar char="•"/>
            </a:pPr>
            <a:r>
              <a:rPr lang="en" b="1" dirty="0">
                <a:solidFill>
                  <a:schemeClr val="bg1">
                    <a:lumMod val="50000"/>
                  </a:schemeClr>
                </a:solidFill>
              </a:rPr>
              <a:t>GRNsight is an open source web application and service for visualizing models of gene regulatory networks.</a:t>
            </a:r>
          </a:p>
          <a:p>
            <a:pPr marL="571500" lvl="0" indent="-342900">
              <a:spcBef>
                <a:spcPts val="0"/>
              </a:spcBef>
              <a:spcAft>
                <a:spcPts val="1000"/>
              </a:spcAft>
              <a:buFont typeface="Arial"/>
              <a:buChar char="•"/>
            </a:pPr>
            <a:r>
              <a:rPr lang="en-US" b="1" dirty="0"/>
              <a:t>In GRNsight </a:t>
            </a:r>
            <a:r>
              <a:rPr lang="en" b="1" dirty="0"/>
              <a:t>version 2.0</a:t>
            </a:r>
            <a:r>
              <a:rPr lang="en-US" b="1" dirty="0"/>
              <a:t>, the visual and analytic features were improved.</a:t>
            </a:r>
          </a:p>
          <a:p>
            <a:pPr marL="571500" indent="-342900">
              <a:spcBef>
                <a:spcPts val="0"/>
              </a:spcBef>
              <a:spcAft>
                <a:spcPts val="1000"/>
              </a:spcAft>
              <a:buFont typeface="Arial"/>
              <a:buChar char="•"/>
            </a:pPr>
            <a:r>
              <a:rPr lang="en-US" b="1" dirty="0" smtClean="0">
                <a:solidFill>
                  <a:schemeClr val="bg2">
                    <a:lumMod val="50000"/>
                  </a:schemeClr>
                </a:solidFill>
              </a:rPr>
              <a:t>In </a:t>
            </a:r>
            <a:r>
              <a:rPr lang="en-US" b="1" dirty="0">
                <a:solidFill>
                  <a:schemeClr val="bg2">
                    <a:lumMod val="50000"/>
                  </a:schemeClr>
                </a:solidFill>
              </a:rPr>
              <a:t>GRNsight </a:t>
            </a:r>
            <a:r>
              <a:rPr lang="en" b="1" dirty="0">
                <a:solidFill>
                  <a:schemeClr val="bg2">
                    <a:lumMod val="50000"/>
                  </a:schemeClr>
                </a:solidFill>
              </a:rPr>
              <a:t>version 2.0</a:t>
            </a:r>
            <a:r>
              <a:rPr lang="en-US" b="1" dirty="0">
                <a:solidFill>
                  <a:schemeClr val="bg2">
                    <a:lumMod val="50000"/>
                  </a:schemeClr>
                </a:solidFill>
              </a:rPr>
              <a:t>, client and server side tests were expanded.</a:t>
            </a:r>
            <a:endParaRPr lang="en" b="1" dirty="0">
              <a:solidFill>
                <a:schemeClr val="bg2">
                  <a:lumMod val="50000"/>
                </a:schemeClr>
              </a:solidFill>
            </a:endParaRPr>
          </a:p>
          <a:p>
            <a:pPr marL="571500" lvl="0" indent="-342900" rtl="0">
              <a:spcBef>
                <a:spcPts val="0"/>
              </a:spcBef>
              <a:spcAft>
                <a:spcPts val="1000"/>
              </a:spcAft>
              <a:buFont typeface="Arial"/>
              <a:buChar char="•"/>
            </a:pPr>
            <a:endParaRPr lang="en" b="1" dirty="0">
              <a:solidFill>
                <a:schemeClr val="tx1"/>
              </a:solidFill>
            </a:endParaRPr>
          </a:p>
        </p:txBody>
      </p:sp>
      <p:sp>
        <p:nvSpPr>
          <p:cNvPr id="3" name="Title 1"/>
          <p:cNvSpPr>
            <a:spLocks noGrp="1"/>
          </p:cNvSpPr>
          <p:nvPr>
            <p:ph type="title"/>
          </p:nvPr>
        </p:nvSpPr>
        <p:spPr>
          <a:xfrm>
            <a:off x="457200" y="533400"/>
            <a:ext cx="8229600" cy="990600"/>
          </a:xfrm>
        </p:spPr>
        <p:txBody>
          <a:bodyPr/>
          <a:lstStyle/>
          <a:p>
            <a:r>
              <a:rPr lang="en-US" sz="2800" b="1" dirty="0" smtClean="0"/>
              <a:t>Outline</a:t>
            </a:r>
            <a:endParaRPr lang="en-US" sz="2800" b="1" dirty="0"/>
          </a:p>
        </p:txBody>
      </p:sp>
    </p:spTree>
    <p:extLst>
      <p:ext uri="{BB962C8B-B14F-4D97-AF65-F5344CB8AC3E}">
        <p14:creationId xmlns:p14="http://schemas.microsoft.com/office/powerpoint/2010/main" val="12403843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52600"/>
            <a:ext cx="8229600" cy="4724400"/>
          </a:xfrm>
        </p:spPr>
        <p:txBody>
          <a:bodyPr>
            <a:normAutofit/>
          </a:bodyPr>
          <a:lstStyle/>
          <a:p>
            <a:pPr marL="0" indent="0">
              <a:buNone/>
            </a:pPr>
            <a:r>
              <a:rPr lang="en-US" dirty="0" smtClean="0">
                <a:solidFill>
                  <a:schemeClr val="tx2"/>
                </a:solidFill>
              </a:rPr>
              <a:t>Corresponding Objectives:</a:t>
            </a:r>
          </a:p>
          <a:p>
            <a:pPr marL="457200" indent="-457200">
              <a:buFont typeface="+mj-lt"/>
              <a:buAutoNum type="arabicPeriod"/>
            </a:pPr>
            <a:r>
              <a:rPr lang="en-US" dirty="0" smtClean="0"/>
              <a:t>Allow the graph to reach a steady state</a:t>
            </a:r>
          </a:p>
          <a:p>
            <a:pPr marL="457200" indent="-457200">
              <a:buFont typeface="+mj-lt"/>
              <a:buAutoNum type="arabicPeriod"/>
            </a:pPr>
            <a:r>
              <a:rPr lang="en-US" dirty="0" smtClean="0"/>
              <a:t>Allow users to customize the normalization factor for edge thickness</a:t>
            </a:r>
          </a:p>
          <a:p>
            <a:pPr marL="457200" indent="-457200">
              <a:buFont typeface="+mj-lt"/>
              <a:buAutoNum type="arabicPeriod"/>
            </a:pPr>
            <a:r>
              <a:rPr lang="en-US" dirty="0" smtClean="0"/>
              <a:t>Allow users to customize the gray edge threshold</a:t>
            </a:r>
          </a:p>
          <a:p>
            <a:pPr marL="0" indent="0">
              <a:buNone/>
            </a:pPr>
            <a:endParaRPr lang="en-US" dirty="0" smtClean="0"/>
          </a:p>
          <a:p>
            <a:endParaRPr lang="en-US" dirty="0" smtClean="0"/>
          </a:p>
          <a:p>
            <a:pPr marL="0" indent="0">
              <a:buNone/>
            </a:pPr>
            <a:r>
              <a:rPr lang="en-US" dirty="0" smtClean="0"/>
              <a:t>Full list of v2 </a:t>
            </a:r>
            <a:r>
              <a:rPr lang="en-US" dirty="0"/>
              <a:t>features documented in </a:t>
            </a:r>
            <a:r>
              <a:rPr lang="en-US" dirty="0" smtClean="0"/>
              <a:t>the release notes</a:t>
            </a:r>
            <a:r>
              <a:rPr lang="en-US" dirty="0"/>
              <a:t>: </a:t>
            </a:r>
            <a:r>
              <a:rPr lang="en-US" sz="2000" b="1" dirty="0">
                <a:solidFill>
                  <a:schemeClr val="tx2"/>
                </a:solidFill>
              </a:rPr>
              <a:t>http</a:t>
            </a:r>
            <a:r>
              <a:rPr lang="en-US" sz="2000" b="1" dirty="0" smtClean="0">
                <a:solidFill>
                  <a:schemeClr val="tx2"/>
                </a:solidFill>
              </a:rPr>
              <a:t>://</a:t>
            </a:r>
            <a:r>
              <a:rPr lang="en-US" sz="2000" b="1" dirty="0" err="1" smtClean="0">
                <a:solidFill>
                  <a:schemeClr val="tx2"/>
                </a:solidFill>
              </a:rPr>
              <a:t>dondi.github.io</a:t>
            </a:r>
            <a:r>
              <a:rPr lang="en-US" sz="2000" b="1" dirty="0" smtClean="0">
                <a:solidFill>
                  <a:schemeClr val="tx2"/>
                </a:solidFill>
              </a:rPr>
              <a:t>/GRNsight/</a:t>
            </a:r>
            <a:r>
              <a:rPr lang="en-US" sz="2000" b="1" dirty="0" err="1" smtClean="0">
                <a:solidFill>
                  <a:schemeClr val="tx2"/>
                </a:solidFill>
              </a:rPr>
              <a:t>about.html#releaseContent</a:t>
            </a:r>
            <a:endParaRPr lang="en-US" sz="3200" b="1" dirty="0">
              <a:solidFill>
                <a:schemeClr val="tx2"/>
              </a:solidFill>
            </a:endParaRPr>
          </a:p>
          <a:p>
            <a:pPr lvl="1"/>
            <a:endParaRPr lang="en-US" dirty="0"/>
          </a:p>
        </p:txBody>
      </p:sp>
      <p:sp>
        <p:nvSpPr>
          <p:cNvPr id="4" name="Title 1"/>
          <p:cNvSpPr>
            <a:spLocks noGrp="1"/>
          </p:cNvSpPr>
          <p:nvPr>
            <p:ph type="title"/>
          </p:nvPr>
        </p:nvSpPr>
        <p:spPr/>
        <p:txBody>
          <a:bodyPr>
            <a:noAutofit/>
          </a:bodyPr>
          <a:lstStyle/>
          <a:p>
            <a:r>
              <a:rPr lang="en-US" sz="2800" b="1" dirty="0" smtClean="0"/>
              <a:t>A subset of visual and analytic features developed for GRNsight v2 is highlighted in this presentation</a:t>
            </a:r>
            <a:endParaRPr lang="en-US" sz="2800" b="1" dirty="0"/>
          </a:p>
        </p:txBody>
      </p:sp>
    </p:spTree>
    <p:extLst>
      <p:ext uri="{BB962C8B-B14F-4D97-AF65-F5344CB8AC3E}">
        <p14:creationId xmlns:p14="http://schemas.microsoft.com/office/powerpoint/2010/main" val="11146045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632367"/>
            <a:ext cx="8364071" cy="990600"/>
          </a:xfrm>
        </p:spPr>
        <p:txBody>
          <a:bodyPr>
            <a:noAutofit/>
          </a:bodyPr>
          <a:lstStyle/>
          <a:p>
            <a:r>
              <a:rPr lang="en-US" sz="2800" b="1" dirty="0" smtClean="0"/>
              <a:t>GRNsight is written in JavaScript and follows software engineering best practices</a:t>
            </a:r>
            <a:endParaRPr lang="en-US" sz="2800" b="1" dirty="0"/>
          </a:p>
        </p:txBody>
      </p:sp>
      <p:pic>
        <p:nvPicPr>
          <p:cNvPr id="4" name="Picture 3"/>
          <p:cNvPicPr>
            <a:picLocks noChangeAspect="1"/>
          </p:cNvPicPr>
          <p:nvPr/>
        </p:nvPicPr>
        <p:blipFill>
          <a:blip r:embed="rId3"/>
          <a:stretch>
            <a:fillRect/>
          </a:stretch>
        </p:blipFill>
        <p:spPr>
          <a:xfrm>
            <a:off x="2735930" y="3020076"/>
            <a:ext cx="919580" cy="919580"/>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922175" y="2646171"/>
            <a:ext cx="1653813" cy="368090"/>
          </a:xfrm>
          <a:prstGeom prst="rect">
            <a:avLst/>
          </a:prstGeom>
        </p:spPr>
      </p:pic>
      <p:pic>
        <p:nvPicPr>
          <p:cNvPr id="6" name="Picture 5"/>
          <p:cNvPicPr>
            <a:picLocks noChangeAspect="1"/>
          </p:cNvPicPr>
          <p:nvPr/>
        </p:nvPicPr>
        <p:blipFill rotWithShape="1">
          <a:blip r:embed="rId5" cstate="email">
            <a:extLst>
              <a:ext uri="{28A0092B-C50C-407E-A947-70E740481C1C}">
                <a14:useLocalDpi xmlns:a14="http://schemas.microsoft.com/office/drawing/2010/main" val="0"/>
              </a:ext>
            </a:extLst>
          </a:blip>
          <a:srcRect l="63497" r="6882"/>
          <a:stretch/>
        </p:blipFill>
        <p:spPr>
          <a:xfrm>
            <a:off x="1917582" y="3034450"/>
            <a:ext cx="806712" cy="963944"/>
          </a:xfrm>
          <a:prstGeom prst="rect">
            <a:avLst/>
          </a:prstGeom>
        </p:spPr>
      </p:pic>
      <p:sp>
        <p:nvSpPr>
          <p:cNvPr id="8" name="TextBox 7"/>
          <p:cNvSpPr txBox="1"/>
          <p:nvPr/>
        </p:nvSpPr>
        <p:spPr>
          <a:xfrm>
            <a:off x="803771" y="5392920"/>
            <a:ext cx="2476501" cy="707886"/>
          </a:xfrm>
          <a:prstGeom prst="rect">
            <a:avLst/>
          </a:prstGeom>
          <a:noFill/>
        </p:spPr>
        <p:txBody>
          <a:bodyPr wrap="square" rtlCol="0">
            <a:spAutoFit/>
          </a:bodyPr>
          <a:lstStyle/>
          <a:p>
            <a:pPr algn="ctr"/>
            <a:r>
              <a:rPr lang="en-US" sz="2000" b="1" dirty="0" smtClean="0"/>
              <a:t>GRNsight technology stack</a:t>
            </a:r>
            <a:endParaRPr lang="en-US" sz="2000" b="1" dirty="0"/>
          </a:p>
        </p:txBody>
      </p:sp>
      <p:pic>
        <p:nvPicPr>
          <p:cNvPr id="10" name="Shape 141"/>
          <p:cNvPicPr preferRelativeResize="0">
            <a:picLocks/>
          </p:cNvPicPr>
          <p:nvPr/>
        </p:nvPicPr>
        <p:blipFill>
          <a:blip r:embed="rId6">
            <a:alphaModFix/>
          </a:blip>
          <a:stretch>
            <a:fillRect/>
          </a:stretch>
        </p:blipFill>
        <p:spPr>
          <a:xfrm>
            <a:off x="3946358" y="1789186"/>
            <a:ext cx="5098030" cy="3407185"/>
          </a:xfrm>
          <a:prstGeom prst="rect">
            <a:avLst/>
          </a:prstGeom>
          <a:noFill/>
          <a:ln>
            <a:noFill/>
          </a:ln>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1188" y="2629884"/>
            <a:ext cx="1315587" cy="1315587"/>
          </a:xfrm>
          <a:prstGeom prst="rect">
            <a:avLst/>
          </a:prstGeom>
        </p:spPr>
      </p:pic>
      <p:sp>
        <p:nvSpPr>
          <p:cNvPr id="12" name="TextBox 11"/>
          <p:cNvSpPr txBox="1"/>
          <p:nvPr/>
        </p:nvSpPr>
        <p:spPr>
          <a:xfrm>
            <a:off x="5105400" y="5418643"/>
            <a:ext cx="3016714" cy="707886"/>
          </a:xfrm>
          <a:prstGeom prst="rect">
            <a:avLst/>
          </a:prstGeom>
          <a:noFill/>
        </p:spPr>
        <p:txBody>
          <a:bodyPr wrap="square" rtlCol="0">
            <a:spAutoFit/>
          </a:bodyPr>
          <a:lstStyle/>
          <a:p>
            <a:pPr algn="ctr"/>
            <a:r>
              <a:rPr lang="en-US" sz="2000" b="1" smtClean="0"/>
              <a:t>Test-driven </a:t>
            </a:r>
            <a:r>
              <a:rPr lang="en-US" sz="2000" b="1" dirty="0" smtClean="0"/>
              <a:t>development cycle</a:t>
            </a:r>
            <a:endParaRPr lang="en-US" sz="2000" b="1" dirty="0"/>
          </a:p>
        </p:txBody>
      </p:sp>
      <p:pic>
        <p:nvPicPr>
          <p:cNvPr id="17" name="Picture 16"/>
          <p:cNvPicPr>
            <a:picLocks noChangeAspect="1"/>
          </p:cNvPicPr>
          <p:nvPr/>
        </p:nvPicPr>
        <p:blipFill rotWithShape="1">
          <a:blip r:embed="rId8"/>
          <a:srcRect t="21084" b="22160"/>
          <a:stretch/>
        </p:blipFill>
        <p:spPr>
          <a:xfrm>
            <a:off x="541188" y="3945471"/>
            <a:ext cx="3001669" cy="916094"/>
          </a:xfrm>
          <a:prstGeom prst="rect">
            <a:avLst/>
          </a:prstGeom>
        </p:spPr>
      </p:pic>
      <p:sp>
        <p:nvSpPr>
          <p:cNvPr id="18" name="TextBox 17"/>
          <p:cNvSpPr txBox="1"/>
          <p:nvPr/>
        </p:nvSpPr>
        <p:spPr>
          <a:xfrm>
            <a:off x="4103753" y="3042821"/>
            <a:ext cx="1783699" cy="400110"/>
          </a:xfrm>
          <a:prstGeom prst="rect">
            <a:avLst/>
          </a:prstGeom>
          <a:solidFill>
            <a:schemeClr val="bg1"/>
          </a:solidFill>
        </p:spPr>
        <p:txBody>
          <a:bodyPr wrap="square" rtlCol="0">
            <a:spAutoFit/>
          </a:bodyPr>
          <a:lstStyle/>
          <a:p>
            <a:r>
              <a:rPr lang="en-US" sz="2000" b="1" dirty="0" smtClean="0"/>
              <a:t>Test Passes</a:t>
            </a:r>
            <a:endParaRPr lang="en-US" sz="2000" b="1" dirty="0"/>
          </a:p>
        </p:txBody>
      </p:sp>
      <p:sp>
        <p:nvSpPr>
          <p:cNvPr id="19" name="TextBox 18"/>
          <p:cNvSpPr txBox="1"/>
          <p:nvPr/>
        </p:nvSpPr>
        <p:spPr>
          <a:xfrm>
            <a:off x="5769126" y="4740943"/>
            <a:ext cx="1882958" cy="400110"/>
          </a:xfrm>
          <a:prstGeom prst="rect">
            <a:avLst/>
          </a:prstGeom>
          <a:solidFill>
            <a:schemeClr val="bg1"/>
          </a:solidFill>
        </p:spPr>
        <p:txBody>
          <a:bodyPr wrap="square" rtlCol="0">
            <a:spAutoFit/>
          </a:bodyPr>
          <a:lstStyle/>
          <a:p>
            <a:r>
              <a:rPr lang="en-US" sz="2000" b="1" dirty="0" smtClean="0"/>
              <a:t>Test Passes</a:t>
            </a:r>
            <a:endParaRPr lang="en-US" sz="2000" b="1" dirty="0"/>
          </a:p>
        </p:txBody>
      </p:sp>
      <p:sp>
        <p:nvSpPr>
          <p:cNvPr id="20" name="TextBox 19"/>
          <p:cNvSpPr txBox="1"/>
          <p:nvPr/>
        </p:nvSpPr>
        <p:spPr>
          <a:xfrm>
            <a:off x="7463558" y="3010737"/>
            <a:ext cx="1580830" cy="400110"/>
          </a:xfrm>
          <a:prstGeom prst="rect">
            <a:avLst/>
          </a:prstGeom>
          <a:solidFill>
            <a:schemeClr val="bg1"/>
          </a:solidFill>
        </p:spPr>
        <p:txBody>
          <a:bodyPr wrap="square" rtlCol="0">
            <a:spAutoFit/>
          </a:bodyPr>
          <a:lstStyle/>
          <a:p>
            <a:r>
              <a:rPr lang="en-US" sz="2000" b="1" dirty="0" smtClean="0"/>
              <a:t>Test Fails</a:t>
            </a:r>
            <a:endParaRPr lang="en-US" sz="2000" b="1" dirty="0"/>
          </a:p>
        </p:txBody>
      </p:sp>
    </p:spTree>
    <p:extLst>
      <p:ext uri="{BB962C8B-B14F-4D97-AF65-F5344CB8AC3E}">
        <p14:creationId xmlns:p14="http://schemas.microsoft.com/office/powerpoint/2010/main" val="15600547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9834"/>
            <a:ext cx="8229600" cy="802152"/>
          </a:xfrm>
        </p:spPr>
        <p:txBody>
          <a:bodyPr>
            <a:normAutofit/>
          </a:bodyPr>
          <a:lstStyle/>
          <a:p>
            <a:r>
              <a:rPr lang="en-US" sz="2800" b="1" dirty="0" smtClean="0"/>
              <a:t>Allow the graph to reach a steady state </a:t>
            </a:r>
            <a:endParaRPr lang="en-US" sz="2800" b="1" dirty="0"/>
          </a:p>
        </p:txBody>
      </p:sp>
      <p:sp>
        <p:nvSpPr>
          <p:cNvPr id="6" name="Rectangle 5"/>
          <p:cNvSpPr/>
          <p:nvPr/>
        </p:nvSpPr>
        <p:spPr>
          <a:xfrm rot="5400000">
            <a:off x="2083215" y="664112"/>
            <a:ext cx="429562" cy="19715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smtClean="0"/>
              <a:t>GRNsight v1</a:t>
            </a:r>
            <a:endParaRPr lang="en-US" sz="2400" dirty="0"/>
          </a:p>
        </p:txBody>
      </p:sp>
      <p:sp>
        <p:nvSpPr>
          <p:cNvPr id="8" name="Rectangle 7"/>
          <p:cNvSpPr/>
          <p:nvPr/>
        </p:nvSpPr>
        <p:spPr>
          <a:xfrm rot="5400000">
            <a:off x="6588922" y="630075"/>
            <a:ext cx="425223" cy="20439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smtClean="0"/>
              <a:t>GRNsight v2</a:t>
            </a:r>
            <a:endParaRPr lang="en-US" sz="2400" dirty="0"/>
          </a:p>
        </p:txBody>
      </p:sp>
      <p:pic>
        <p:nvPicPr>
          <p:cNvPr id="9" name="Picture 8" descr="Screen Shot 2017-05-03 at 5.27.20 PM.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36662" y="2645242"/>
            <a:ext cx="4122668" cy="2424441"/>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2842" y="2430052"/>
            <a:ext cx="4138226" cy="2877221"/>
          </a:xfrm>
          <a:prstGeom prst="rect">
            <a:avLst/>
          </a:prstGeom>
        </p:spPr>
      </p:pic>
      <p:sp>
        <p:nvSpPr>
          <p:cNvPr id="3" name="TextBox 2"/>
          <p:cNvSpPr txBox="1"/>
          <p:nvPr/>
        </p:nvSpPr>
        <p:spPr>
          <a:xfrm>
            <a:off x="236662" y="5516577"/>
            <a:ext cx="4335338" cy="1015663"/>
          </a:xfrm>
          <a:prstGeom prst="rect">
            <a:avLst/>
          </a:prstGeom>
          <a:noFill/>
        </p:spPr>
        <p:txBody>
          <a:bodyPr wrap="square" rtlCol="0">
            <a:spAutoFit/>
          </a:bodyPr>
          <a:lstStyle/>
          <a:p>
            <a:pPr marL="285750" indent="-285750">
              <a:buFont typeface="Arial" charset="0"/>
              <a:buChar char="•"/>
            </a:pPr>
            <a:r>
              <a:rPr lang="en-US" sz="2000" b="1" dirty="0" smtClean="0"/>
              <a:t>Nodes are restricted to </a:t>
            </a:r>
            <a:r>
              <a:rPr lang="en-US" sz="2000" b="1" dirty="0"/>
              <a:t>the available screen </a:t>
            </a:r>
            <a:r>
              <a:rPr lang="en-US" sz="2000" b="1" dirty="0" smtClean="0"/>
              <a:t>area</a:t>
            </a:r>
          </a:p>
          <a:p>
            <a:pPr marL="285750" indent="-285750">
              <a:buFont typeface="Arial" charset="0"/>
              <a:buChar char="•"/>
            </a:pPr>
            <a:r>
              <a:rPr lang="en-US" sz="2000" b="1" dirty="0" smtClean="0"/>
              <a:t>No ability to zoom and scroll</a:t>
            </a:r>
            <a:endParaRPr lang="en-US" sz="2000" b="1" dirty="0"/>
          </a:p>
        </p:txBody>
      </p:sp>
      <p:sp>
        <p:nvSpPr>
          <p:cNvPr id="11" name="TextBox 10"/>
          <p:cNvSpPr txBox="1"/>
          <p:nvPr/>
        </p:nvSpPr>
        <p:spPr>
          <a:xfrm>
            <a:off x="4892842" y="5516577"/>
            <a:ext cx="4138226" cy="1015663"/>
          </a:xfrm>
          <a:prstGeom prst="rect">
            <a:avLst/>
          </a:prstGeom>
          <a:noFill/>
        </p:spPr>
        <p:txBody>
          <a:bodyPr wrap="square" rtlCol="0">
            <a:spAutoFit/>
          </a:bodyPr>
          <a:lstStyle/>
          <a:p>
            <a:pPr marL="285750" indent="-285750">
              <a:buFont typeface="Arial" charset="0"/>
              <a:buChar char="•"/>
            </a:pPr>
            <a:r>
              <a:rPr lang="en-US" sz="2000" b="1" dirty="0" smtClean="0"/>
              <a:t>Graph bounding box separated from viewport</a:t>
            </a:r>
          </a:p>
          <a:p>
            <a:pPr marL="285750" indent="-285750">
              <a:buFont typeface="Arial" charset="0"/>
              <a:buChar char="•"/>
            </a:pPr>
            <a:r>
              <a:rPr lang="en-US" sz="2000" b="1" dirty="0"/>
              <a:t>Z</a:t>
            </a:r>
            <a:r>
              <a:rPr lang="en-US" sz="2000" b="1" dirty="0" smtClean="0"/>
              <a:t>oom and scrolling enabled</a:t>
            </a:r>
            <a:endParaRPr lang="en-US" sz="2000" b="1" dirty="0"/>
          </a:p>
        </p:txBody>
      </p:sp>
      <p:sp>
        <p:nvSpPr>
          <p:cNvPr id="4" name="TextBox 3"/>
          <p:cNvSpPr txBox="1"/>
          <p:nvPr/>
        </p:nvSpPr>
        <p:spPr>
          <a:xfrm>
            <a:off x="0" y="0"/>
            <a:ext cx="1467068" cy="369332"/>
          </a:xfrm>
          <a:prstGeom prst="rect">
            <a:avLst/>
          </a:prstGeom>
          <a:noFill/>
        </p:spPr>
        <p:txBody>
          <a:bodyPr wrap="none" rtlCol="0">
            <a:spAutoFit/>
          </a:bodyPr>
          <a:lstStyle/>
          <a:p>
            <a:r>
              <a:rPr lang="en-US" dirty="0" smtClean="0"/>
              <a:t>Objective #1</a:t>
            </a:r>
            <a:endParaRPr lang="en-US" dirty="0"/>
          </a:p>
        </p:txBody>
      </p:sp>
    </p:spTree>
    <p:extLst>
      <p:ext uri="{BB962C8B-B14F-4D97-AF65-F5344CB8AC3E}">
        <p14:creationId xmlns:p14="http://schemas.microsoft.com/office/powerpoint/2010/main" val="156633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510953"/>
            <a:ext cx="8458199" cy="644079"/>
          </a:xfrm>
        </p:spPr>
        <p:txBody>
          <a:bodyPr>
            <a:noAutofit/>
          </a:bodyPr>
          <a:lstStyle/>
          <a:p>
            <a:r>
              <a:rPr lang="en-US" sz="2800" b="1" dirty="0" smtClean="0"/>
              <a:t>Allow users to customize normalization factor for edge thickness</a:t>
            </a:r>
            <a:endParaRPr lang="en-US" sz="2800" b="1" dirty="0"/>
          </a:p>
        </p:txBody>
      </p:sp>
      <p:sp>
        <p:nvSpPr>
          <p:cNvPr id="7" name="Rectangle 6"/>
          <p:cNvSpPr/>
          <p:nvPr/>
        </p:nvSpPr>
        <p:spPr>
          <a:xfrm rot="5400000">
            <a:off x="1346635" y="688420"/>
            <a:ext cx="442149" cy="18689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smtClean="0"/>
              <a:t>GRNsight v1</a:t>
            </a:r>
            <a:endParaRPr lang="en-US" sz="2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410" y="3444629"/>
            <a:ext cx="4335504" cy="245574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3349" y="3399260"/>
            <a:ext cx="4102050" cy="2491853"/>
          </a:xfrm>
          <a:prstGeom prst="rect">
            <a:avLst/>
          </a:prstGeom>
        </p:spPr>
      </p:pic>
      <p:sp>
        <p:nvSpPr>
          <p:cNvPr id="11" name="Oval 10"/>
          <p:cNvSpPr/>
          <p:nvPr/>
        </p:nvSpPr>
        <p:spPr>
          <a:xfrm>
            <a:off x="1867270" y="3739098"/>
            <a:ext cx="728061" cy="6354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281704" y="3692604"/>
            <a:ext cx="728061" cy="6354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28599" y="1918786"/>
            <a:ext cx="8686800" cy="1200329"/>
          </a:xfrm>
          <a:prstGeom prst="rect">
            <a:avLst/>
          </a:prstGeom>
        </p:spPr>
        <p:txBody>
          <a:bodyPr wrap="square">
            <a:spAutoFit/>
          </a:bodyPr>
          <a:lstStyle/>
          <a:p>
            <a:pPr marL="342900" indent="-342900">
              <a:buFont typeface="Arial" charset="0"/>
              <a:buChar char="•"/>
            </a:pPr>
            <a:r>
              <a:rPr lang="en-US" sz="2400" dirty="0" smtClean="0"/>
              <a:t>Visually comparing </a:t>
            </a:r>
            <a:r>
              <a:rPr lang="en-US" sz="2400" dirty="0"/>
              <a:t>two graphs </a:t>
            </a:r>
            <a:r>
              <a:rPr lang="en-US" sz="2400" dirty="0" smtClean="0"/>
              <a:t>was difficult.</a:t>
            </a:r>
          </a:p>
          <a:p>
            <a:pPr marL="342900" indent="-342900">
              <a:buFont typeface="Arial" charset="0"/>
              <a:buChar char="•"/>
            </a:pPr>
            <a:r>
              <a:rPr lang="en-US" sz="2400" dirty="0" smtClean="0"/>
              <a:t>Normalization factor was automatically set based on the maximum weight.</a:t>
            </a:r>
            <a:endParaRPr lang="en-US" sz="2400" dirty="0"/>
          </a:p>
        </p:txBody>
      </p:sp>
      <p:sp>
        <p:nvSpPr>
          <p:cNvPr id="19" name="TextBox 18"/>
          <p:cNvSpPr txBox="1"/>
          <p:nvPr/>
        </p:nvSpPr>
        <p:spPr>
          <a:xfrm>
            <a:off x="293638" y="6284702"/>
            <a:ext cx="8556722" cy="369332"/>
          </a:xfrm>
          <a:prstGeom prst="rect">
            <a:avLst/>
          </a:prstGeom>
          <a:noFill/>
        </p:spPr>
        <p:txBody>
          <a:bodyPr wrap="square" rtlCol="0">
            <a:spAutoFit/>
          </a:bodyPr>
          <a:lstStyle/>
          <a:p>
            <a:pPr algn="ctr"/>
            <a:r>
              <a:rPr lang="en-US" b="1" dirty="0" smtClean="0"/>
              <a:t>Circled edge thicknesses are the same although weight values are different</a:t>
            </a:r>
            <a:endParaRPr lang="en-US" b="1" dirty="0"/>
          </a:p>
        </p:txBody>
      </p:sp>
      <p:sp>
        <p:nvSpPr>
          <p:cNvPr id="10" name="TextBox 9"/>
          <p:cNvSpPr txBox="1"/>
          <p:nvPr/>
        </p:nvSpPr>
        <p:spPr>
          <a:xfrm>
            <a:off x="0" y="0"/>
            <a:ext cx="1467068" cy="369332"/>
          </a:xfrm>
          <a:prstGeom prst="rect">
            <a:avLst/>
          </a:prstGeom>
          <a:noFill/>
        </p:spPr>
        <p:txBody>
          <a:bodyPr wrap="none" rtlCol="0">
            <a:spAutoFit/>
          </a:bodyPr>
          <a:lstStyle/>
          <a:p>
            <a:r>
              <a:rPr lang="en-US" dirty="0" smtClean="0"/>
              <a:t>Objective #2</a:t>
            </a:r>
            <a:endParaRPr lang="en-US" dirty="0"/>
          </a:p>
        </p:txBody>
      </p:sp>
    </p:spTree>
    <p:extLst>
      <p:ext uri="{BB962C8B-B14F-4D97-AF65-F5344CB8AC3E}">
        <p14:creationId xmlns:p14="http://schemas.microsoft.com/office/powerpoint/2010/main" val="1858398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410" y="3748910"/>
            <a:ext cx="4335504" cy="245574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6561" y="3503507"/>
            <a:ext cx="3875161" cy="2735944"/>
          </a:xfrm>
          <a:prstGeom prst="rect">
            <a:avLst/>
          </a:prstGeom>
        </p:spPr>
      </p:pic>
      <p:sp>
        <p:nvSpPr>
          <p:cNvPr id="16" name="TextBox 15"/>
          <p:cNvSpPr txBox="1"/>
          <p:nvPr/>
        </p:nvSpPr>
        <p:spPr>
          <a:xfrm>
            <a:off x="249226" y="1670576"/>
            <a:ext cx="5960232" cy="1938992"/>
          </a:xfrm>
          <a:prstGeom prst="rect">
            <a:avLst/>
          </a:prstGeom>
          <a:noFill/>
        </p:spPr>
        <p:txBody>
          <a:bodyPr wrap="square" rtlCol="0">
            <a:spAutoFit/>
          </a:bodyPr>
          <a:lstStyle/>
          <a:p>
            <a:pPr marL="342900" indent="-342900">
              <a:buFont typeface="Arial" charset="0"/>
              <a:buChar char="•"/>
            </a:pPr>
            <a:r>
              <a:rPr lang="en-US" sz="2400" dirty="0" smtClean="0"/>
              <a:t>Allows user to set normalization factor in user interface.</a:t>
            </a:r>
          </a:p>
          <a:p>
            <a:pPr marL="342900" indent="-342900">
              <a:buFont typeface="Arial" charset="0"/>
              <a:buChar char="•"/>
            </a:pPr>
            <a:r>
              <a:rPr lang="en-US" sz="2400" dirty="0"/>
              <a:t>E</a:t>
            </a:r>
            <a:r>
              <a:rPr lang="en-US" sz="2400" dirty="0" smtClean="0"/>
              <a:t>dge thicknesses for different graphs can be rendered on the same scale.</a:t>
            </a:r>
          </a:p>
          <a:p>
            <a:pPr marL="342900" indent="-342900">
              <a:buFont typeface="Arial" charset="0"/>
              <a:buChar char="•"/>
            </a:pPr>
            <a:r>
              <a:rPr lang="en-US" sz="2400" dirty="0" smtClean="0"/>
              <a:t>Facilitates accurate visual comparison.</a:t>
            </a:r>
            <a:endParaRPr lang="en-US" dirty="0"/>
          </a:p>
        </p:txBody>
      </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5414" y="1567993"/>
            <a:ext cx="2182516" cy="900923"/>
          </a:xfrm>
          <a:prstGeom prst="rect">
            <a:avLst/>
          </a:prstGeom>
        </p:spPr>
      </p:pic>
      <p:sp>
        <p:nvSpPr>
          <p:cNvPr id="23" name="TextBox 22"/>
          <p:cNvSpPr txBox="1"/>
          <p:nvPr/>
        </p:nvSpPr>
        <p:spPr>
          <a:xfrm>
            <a:off x="6279878" y="2520994"/>
            <a:ext cx="2468052" cy="646331"/>
          </a:xfrm>
          <a:prstGeom prst="rect">
            <a:avLst/>
          </a:prstGeom>
          <a:noFill/>
        </p:spPr>
        <p:txBody>
          <a:bodyPr wrap="square" rtlCol="0">
            <a:spAutoFit/>
          </a:bodyPr>
          <a:lstStyle/>
          <a:p>
            <a:pPr algn="ctr"/>
            <a:r>
              <a:rPr lang="en-US" b="1" dirty="0" smtClean="0"/>
              <a:t>Normalization factor User Interface </a:t>
            </a:r>
            <a:endParaRPr lang="en-US" b="1" dirty="0"/>
          </a:p>
        </p:txBody>
      </p:sp>
      <p:sp>
        <p:nvSpPr>
          <p:cNvPr id="25" name="TextBox 24"/>
          <p:cNvSpPr txBox="1"/>
          <p:nvPr/>
        </p:nvSpPr>
        <p:spPr>
          <a:xfrm>
            <a:off x="249226" y="6378793"/>
            <a:ext cx="8547099" cy="369332"/>
          </a:xfrm>
          <a:prstGeom prst="rect">
            <a:avLst/>
          </a:prstGeom>
          <a:noFill/>
        </p:spPr>
        <p:txBody>
          <a:bodyPr wrap="square" rtlCol="0">
            <a:spAutoFit/>
          </a:bodyPr>
          <a:lstStyle/>
          <a:p>
            <a:pPr algn="ctr"/>
            <a:r>
              <a:rPr lang="en-US" b="1" dirty="0" smtClean="0"/>
              <a:t>Circled edge thicknesses are different when weight values are different</a:t>
            </a:r>
            <a:endParaRPr lang="en-US" b="1" dirty="0"/>
          </a:p>
        </p:txBody>
      </p:sp>
      <p:sp>
        <p:nvSpPr>
          <p:cNvPr id="26" name="Rectangle 25"/>
          <p:cNvSpPr/>
          <p:nvPr/>
        </p:nvSpPr>
        <p:spPr>
          <a:xfrm rot="5400000">
            <a:off x="1346635" y="515048"/>
            <a:ext cx="442149" cy="18689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smtClean="0"/>
              <a:t>GRNsight v2</a:t>
            </a:r>
            <a:endParaRPr lang="en-US" sz="2400" dirty="0"/>
          </a:p>
        </p:txBody>
      </p:sp>
      <p:sp>
        <p:nvSpPr>
          <p:cNvPr id="27" name="Title 1"/>
          <p:cNvSpPr>
            <a:spLocks noGrp="1"/>
          </p:cNvSpPr>
          <p:nvPr>
            <p:ph type="title"/>
          </p:nvPr>
        </p:nvSpPr>
        <p:spPr>
          <a:xfrm>
            <a:off x="457200" y="510953"/>
            <a:ext cx="8229600" cy="644079"/>
          </a:xfrm>
        </p:spPr>
        <p:txBody>
          <a:bodyPr>
            <a:normAutofit fontScale="90000"/>
          </a:bodyPr>
          <a:lstStyle/>
          <a:p>
            <a:r>
              <a:rPr lang="en-US" sz="2800" b="1" dirty="0" smtClean="0"/>
              <a:t>Allow </a:t>
            </a:r>
            <a:r>
              <a:rPr lang="en-US" sz="2800" b="1" dirty="0"/>
              <a:t>users to customize normalization factor for edge thickness</a:t>
            </a:r>
          </a:p>
        </p:txBody>
      </p:sp>
      <p:sp>
        <p:nvSpPr>
          <p:cNvPr id="29" name="Rectangle 28"/>
          <p:cNvSpPr/>
          <p:nvPr/>
        </p:nvSpPr>
        <p:spPr>
          <a:xfrm>
            <a:off x="6209458" y="1228426"/>
            <a:ext cx="2677867" cy="20854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6328004" y="3797036"/>
            <a:ext cx="728061" cy="6354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1851228" y="3979728"/>
            <a:ext cx="728061" cy="6354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0" y="0"/>
            <a:ext cx="1467068" cy="369332"/>
          </a:xfrm>
          <a:prstGeom prst="rect">
            <a:avLst/>
          </a:prstGeom>
          <a:noFill/>
        </p:spPr>
        <p:txBody>
          <a:bodyPr wrap="none" rtlCol="0">
            <a:spAutoFit/>
          </a:bodyPr>
          <a:lstStyle/>
          <a:p>
            <a:r>
              <a:rPr lang="en-US" dirty="0" smtClean="0"/>
              <a:t>Objective #2</a:t>
            </a:r>
            <a:endParaRPr lang="en-US" dirty="0"/>
          </a:p>
        </p:txBody>
      </p:sp>
    </p:spTree>
    <p:extLst>
      <p:ext uri="{BB962C8B-B14F-4D97-AF65-F5344CB8AC3E}">
        <p14:creationId xmlns:p14="http://schemas.microsoft.com/office/powerpoint/2010/main" val="141440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72438" y="1643466"/>
            <a:ext cx="8272474" cy="1569660"/>
          </a:xfrm>
          <a:prstGeom prst="rect">
            <a:avLst/>
          </a:prstGeom>
          <a:noFill/>
        </p:spPr>
        <p:txBody>
          <a:bodyPr wrap="square" rtlCol="0">
            <a:spAutoFit/>
          </a:bodyPr>
          <a:lstStyle/>
          <a:p>
            <a:pPr marL="342900" indent="-342900">
              <a:buFont typeface="Arial" charset="0"/>
              <a:buChar char="•"/>
            </a:pPr>
            <a:r>
              <a:rPr lang="en-US" sz="2400" dirty="0" smtClean="0"/>
              <a:t>Gray edges allow users to visually gauge whether a particular regulatory </a:t>
            </a:r>
            <a:r>
              <a:rPr lang="en-US" sz="2400" dirty="0" smtClean="0"/>
              <a:t>relationship </a:t>
            </a:r>
            <a:r>
              <a:rPr lang="en-US" sz="2400" dirty="0" smtClean="0"/>
              <a:t>is not important.</a:t>
            </a:r>
          </a:p>
          <a:p>
            <a:pPr marL="342900" indent="-342900">
              <a:buFont typeface="Arial" charset="0"/>
              <a:buChar char="•"/>
            </a:pPr>
            <a:r>
              <a:rPr lang="en-US" sz="2400" dirty="0" smtClean="0"/>
              <a:t>In v1, edges are colored gray if the magnitude of its value is &lt;= 5% of the maximum edge weight value.</a:t>
            </a:r>
            <a:endParaRPr lang="en-US" dirty="0"/>
          </a:p>
        </p:txBody>
      </p:sp>
      <p:sp>
        <p:nvSpPr>
          <p:cNvPr id="27" name="Title 1"/>
          <p:cNvSpPr>
            <a:spLocks noGrp="1"/>
          </p:cNvSpPr>
          <p:nvPr>
            <p:ph type="title"/>
          </p:nvPr>
        </p:nvSpPr>
        <p:spPr>
          <a:xfrm>
            <a:off x="457200" y="435452"/>
            <a:ext cx="8229600" cy="644079"/>
          </a:xfrm>
        </p:spPr>
        <p:txBody>
          <a:bodyPr>
            <a:normAutofit/>
          </a:bodyPr>
          <a:lstStyle/>
          <a:p>
            <a:r>
              <a:rPr lang="en-US" sz="2800" b="1" dirty="0" smtClean="0"/>
              <a:t>Allow </a:t>
            </a:r>
            <a:r>
              <a:rPr lang="en-US" sz="2800" b="1" dirty="0"/>
              <a:t>users to customize gray edge threshold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525" y="3288626"/>
            <a:ext cx="4355575" cy="3416778"/>
          </a:xfrm>
          <a:prstGeom prst="rect">
            <a:avLst/>
          </a:prstGeom>
        </p:spPr>
      </p:pic>
      <p:sp>
        <p:nvSpPr>
          <p:cNvPr id="24" name="Rectangle 23"/>
          <p:cNvSpPr/>
          <p:nvPr/>
        </p:nvSpPr>
        <p:spPr>
          <a:xfrm rot="5400000">
            <a:off x="1170578" y="412438"/>
            <a:ext cx="442149" cy="18689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smtClean="0"/>
              <a:t>GRNsight v1</a:t>
            </a:r>
            <a:endParaRPr lang="en-US" sz="2400" dirty="0"/>
          </a:p>
        </p:txBody>
      </p:sp>
      <p:sp>
        <p:nvSpPr>
          <p:cNvPr id="32" name="TextBox 31"/>
          <p:cNvSpPr txBox="1"/>
          <p:nvPr/>
        </p:nvSpPr>
        <p:spPr>
          <a:xfrm>
            <a:off x="0" y="0"/>
            <a:ext cx="1467068" cy="369332"/>
          </a:xfrm>
          <a:prstGeom prst="rect">
            <a:avLst/>
          </a:prstGeom>
          <a:noFill/>
        </p:spPr>
        <p:txBody>
          <a:bodyPr wrap="none" rtlCol="0">
            <a:spAutoFit/>
          </a:bodyPr>
          <a:lstStyle/>
          <a:p>
            <a:r>
              <a:rPr lang="en-US" dirty="0" smtClean="0"/>
              <a:t>Objective #3</a:t>
            </a:r>
            <a:endParaRPr lang="en-US" dirty="0"/>
          </a:p>
        </p:txBody>
      </p:sp>
    </p:spTree>
    <p:extLst>
      <p:ext uri="{BB962C8B-B14F-4D97-AF65-F5344CB8AC3E}">
        <p14:creationId xmlns:p14="http://schemas.microsoft.com/office/powerpoint/2010/main" val="9237390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3008"/>
          <a:stretch/>
        </p:blipFill>
        <p:spPr>
          <a:xfrm>
            <a:off x="3276600" y="2964560"/>
            <a:ext cx="3046302" cy="299867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438" y="3279339"/>
            <a:ext cx="3104162" cy="243509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6435"/>
          <a:stretch/>
        </p:blipFill>
        <p:spPr>
          <a:xfrm>
            <a:off x="6303974" y="3389503"/>
            <a:ext cx="2840026" cy="257155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3962" y="6079351"/>
            <a:ext cx="2387600" cy="7239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65500" y="6024039"/>
            <a:ext cx="2413000" cy="69850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200" y="6079351"/>
            <a:ext cx="2298700" cy="622300"/>
          </a:xfrm>
          <a:prstGeom prst="rect">
            <a:avLst/>
          </a:prstGeom>
        </p:spPr>
      </p:pic>
      <p:sp>
        <p:nvSpPr>
          <p:cNvPr id="10" name="TextBox 9"/>
          <p:cNvSpPr txBox="1"/>
          <p:nvPr/>
        </p:nvSpPr>
        <p:spPr>
          <a:xfrm>
            <a:off x="1660728" y="5710019"/>
            <a:ext cx="1095172" cy="369332"/>
          </a:xfrm>
          <a:prstGeom prst="rect">
            <a:avLst/>
          </a:prstGeom>
          <a:noFill/>
        </p:spPr>
        <p:txBody>
          <a:bodyPr wrap="none" rtlCol="0">
            <a:spAutoFit/>
          </a:bodyPr>
          <a:lstStyle/>
          <a:p>
            <a:r>
              <a:rPr lang="en-US" b="1" dirty="0" smtClean="0"/>
              <a:t>(default)</a:t>
            </a:r>
            <a:endParaRPr lang="en-US" b="1" dirty="0"/>
          </a:p>
        </p:txBody>
      </p:sp>
      <p:sp>
        <p:nvSpPr>
          <p:cNvPr id="12" name="Content Placeholder 2"/>
          <p:cNvSpPr>
            <a:spLocks noGrp="1"/>
          </p:cNvSpPr>
          <p:nvPr>
            <p:ph idx="1"/>
          </p:nvPr>
        </p:nvSpPr>
        <p:spPr>
          <a:xfrm>
            <a:off x="457200" y="1656834"/>
            <a:ext cx="8229600" cy="4667766"/>
          </a:xfrm>
        </p:spPr>
        <p:txBody>
          <a:bodyPr/>
          <a:lstStyle/>
          <a:p>
            <a:r>
              <a:rPr lang="en-US" dirty="0"/>
              <a:t>S</a:t>
            </a:r>
            <a:r>
              <a:rPr lang="en-US" dirty="0" smtClean="0"/>
              <a:t>lider allows the gray edge threshold to be customized.</a:t>
            </a:r>
            <a:endParaRPr lang="en-US" dirty="0"/>
          </a:p>
          <a:p>
            <a:r>
              <a:rPr lang="en-US" dirty="0" smtClean="0"/>
              <a:t>As the threshold value increases, only the highest magnitude regulatory relationships are rendered in color.</a:t>
            </a:r>
          </a:p>
        </p:txBody>
      </p:sp>
      <p:sp>
        <p:nvSpPr>
          <p:cNvPr id="13" name="Title 1"/>
          <p:cNvSpPr>
            <a:spLocks noGrp="1"/>
          </p:cNvSpPr>
          <p:nvPr>
            <p:ph type="title"/>
          </p:nvPr>
        </p:nvSpPr>
        <p:spPr>
          <a:xfrm>
            <a:off x="457200" y="177800"/>
            <a:ext cx="8229600" cy="990600"/>
          </a:xfrm>
        </p:spPr>
        <p:txBody>
          <a:bodyPr>
            <a:normAutofit/>
          </a:bodyPr>
          <a:lstStyle/>
          <a:p>
            <a:r>
              <a:rPr lang="en-US" sz="2800" b="1" dirty="0" smtClean="0"/>
              <a:t>Allow users to customize gray edge threshold</a:t>
            </a:r>
            <a:endParaRPr lang="en-US" sz="2800" b="1" dirty="0"/>
          </a:p>
        </p:txBody>
      </p:sp>
      <p:sp>
        <p:nvSpPr>
          <p:cNvPr id="14" name="Rectangle 13"/>
          <p:cNvSpPr/>
          <p:nvPr/>
        </p:nvSpPr>
        <p:spPr>
          <a:xfrm rot="5400000">
            <a:off x="1170578" y="351681"/>
            <a:ext cx="442149" cy="18689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smtClean="0"/>
              <a:t>GRNsight v2</a:t>
            </a:r>
            <a:endParaRPr lang="en-US" sz="2400" dirty="0"/>
          </a:p>
        </p:txBody>
      </p:sp>
      <p:sp>
        <p:nvSpPr>
          <p:cNvPr id="15" name="TextBox 14"/>
          <p:cNvSpPr txBox="1"/>
          <p:nvPr/>
        </p:nvSpPr>
        <p:spPr>
          <a:xfrm>
            <a:off x="0" y="0"/>
            <a:ext cx="1467068" cy="369332"/>
          </a:xfrm>
          <a:prstGeom prst="rect">
            <a:avLst/>
          </a:prstGeom>
          <a:noFill/>
        </p:spPr>
        <p:txBody>
          <a:bodyPr wrap="none" rtlCol="0">
            <a:spAutoFit/>
          </a:bodyPr>
          <a:lstStyle/>
          <a:p>
            <a:r>
              <a:rPr lang="en-US" dirty="0" smtClean="0"/>
              <a:t>Objective #3</a:t>
            </a:r>
            <a:endParaRPr lang="en-US" dirty="0"/>
          </a:p>
        </p:txBody>
      </p:sp>
    </p:spTree>
    <p:extLst>
      <p:ext uri="{BB962C8B-B14F-4D97-AF65-F5344CB8AC3E}">
        <p14:creationId xmlns:p14="http://schemas.microsoft.com/office/powerpoint/2010/main" val="14825669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8800" y="957580"/>
            <a:ext cx="6495317" cy="4503420"/>
          </a:xfrm>
        </p:spPr>
      </p:pic>
      <p:sp>
        <p:nvSpPr>
          <p:cNvPr id="2" name="Title 1"/>
          <p:cNvSpPr>
            <a:spLocks noGrp="1"/>
          </p:cNvSpPr>
          <p:nvPr>
            <p:ph type="title"/>
          </p:nvPr>
        </p:nvSpPr>
        <p:spPr>
          <a:xfrm>
            <a:off x="457200" y="317956"/>
            <a:ext cx="8191500" cy="736600"/>
          </a:xfrm>
        </p:spPr>
        <p:txBody>
          <a:bodyPr>
            <a:normAutofit/>
          </a:bodyPr>
          <a:lstStyle/>
          <a:p>
            <a:r>
              <a:rPr lang="en-US" sz="2800" b="1" dirty="0" smtClean="0"/>
              <a:t>GRNsight v2.2.3 (beta) Screenshot</a:t>
            </a:r>
            <a:endParaRPr lang="en-US" sz="2800" b="1" dirty="0"/>
          </a:p>
        </p:txBody>
      </p:sp>
      <p:sp>
        <p:nvSpPr>
          <p:cNvPr id="3" name="Rectangle 2"/>
          <p:cNvSpPr/>
          <p:nvPr/>
        </p:nvSpPr>
        <p:spPr>
          <a:xfrm>
            <a:off x="558800" y="3188682"/>
            <a:ext cx="1049817" cy="2070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82268" y="4466937"/>
            <a:ext cx="1049817" cy="443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80334" y="4959080"/>
            <a:ext cx="1049818" cy="2987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680952" y="4569694"/>
            <a:ext cx="795548" cy="7827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525367" y="5165745"/>
            <a:ext cx="6517033" cy="1508105"/>
          </a:xfrm>
          <a:prstGeom prst="rect">
            <a:avLst/>
          </a:prstGeom>
          <a:solidFill>
            <a:srgbClr val="93A299"/>
          </a:solidFill>
        </p:spPr>
        <p:txBody>
          <a:bodyPr wrap="square" rtlCol="0">
            <a:spAutoFit/>
          </a:bodyPr>
          <a:lstStyle/>
          <a:p>
            <a:pPr marL="457200" indent="-457200">
              <a:buFont typeface="Wingdings" charset="2"/>
              <a:buChar char="ü"/>
            </a:pPr>
            <a:r>
              <a:rPr lang="en-US" sz="2300" dirty="0">
                <a:solidFill>
                  <a:schemeClr val="bg1"/>
                </a:solidFill>
              </a:rPr>
              <a:t>Allow graph to reach steady state</a:t>
            </a:r>
          </a:p>
          <a:p>
            <a:pPr marL="457200" indent="-457200">
              <a:buFont typeface="Wingdings" charset="2"/>
              <a:buChar char="ü"/>
            </a:pPr>
            <a:r>
              <a:rPr lang="en-US" sz="2300" dirty="0">
                <a:solidFill>
                  <a:schemeClr val="bg1"/>
                </a:solidFill>
              </a:rPr>
              <a:t>Allow users to customize normalization factor for edge thickness</a:t>
            </a:r>
          </a:p>
          <a:p>
            <a:pPr marL="457200" indent="-457200">
              <a:buFont typeface="Wingdings" charset="2"/>
              <a:buChar char="ü"/>
            </a:pPr>
            <a:r>
              <a:rPr lang="en-US" sz="2300" dirty="0">
                <a:solidFill>
                  <a:schemeClr val="bg1"/>
                </a:solidFill>
              </a:rPr>
              <a:t>Allow users to customize </a:t>
            </a:r>
            <a:r>
              <a:rPr lang="en-US" sz="2300" dirty="0" smtClean="0">
                <a:solidFill>
                  <a:schemeClr val="bg1"/>
                </a:solidFill>
              </a:rPr>
              <a:t>gray </a:t>
            </a:r>
            <a:r>
              <a:rPr lang="en-US" sz="2300" dirty="0">
                <a:solidFill>
                  <a:schemeClr val="bg1"/>
                </a:solidFill>
              </a:rPr>
              <a:t>edge </a:t>
            </a:r>
            <a:r>
              <a:rPr lang="en-US" sz="2300" dirty="0" smtClean="0">
                <a:solidFill>
                  <a:schemeClr val="bg1"/>
                </a:solidFill>
              </a:rPr>
              <a:t>threshold</a:t>
            </a:r>
            <a:endParaRPr lang="en-US" sz="2300" dirty="0">
              <a:solidFill>
                <a:schemeClr val="bg1"/>
              </a:solidFill>
            </a:endParaRPr>
          </a:p>
        </p:txBody>
      </p:sp>
    </p:spTree>
    <p:extLst>
      <p:ext uri="{BB962C8B-B14F-4D97-AF65-F5344CB8AC3E}">
        <p14:creationId xmlns:p14="http://schemas.microsoft.com/office/powerpoint/2010/main" val="1808519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smtClean="0"/>
              <a:t>Outline</a:t>
            </a:r>
            <a:endParaRPr lang="en-US" sz="2800" b="1" dirty="0"/>
          </a:p>
        </p:txBody>
      </p:sp>
      <p:sp>
        <p:nvSpPr>
          <p:cNvPr id="8" name="Shape 64"/>
          <p:cNvSpPr txBox="1">
            <a:spLocks noGrp="1"/>
          </p:cNvSpPr>
          <p:nvPr>
            <p:ph idx="1"/>
          </p:nvPr>
        </p:nvSpPr>
        <p:spPr>
          <a:xfrm>
            <a:off x="292100" y="1600200"/>
            <a:ext cx="8394700" cy="4876800"/>
          </a:xfrm>
          <a:prstGeom prst="rect">
            <a:avLst/>
          </a:prstGeom>
        </p:spPr>
        <p:txBody>
          <a:bodyPr lIns="91425" tIns="91425" rIns="91425" bIns="91425" anchor="t" anchorCtr="0">
            <a:noAutofit/>
          </a:bodyPr>
          <a:lstStyle/>
          <a:p>
            <a:pPr marL="571500" lvl="0" indent="-342900" rtl="0">
              <a:spcBef>
                <a:spcPts val="1000"/>
              </a:spcBef>
              <a:spcAft>
                <a:spcPts val="1000"/>
              </a:spcAft>
              <a:buFont typeface="Arial"/>
              <a:buChar char="•"/>
            </a:pPr>
            <a:r>
              <a:rPr lang="en" b="1" dirty="0">
                <a:solidFill>
                  <a:schemeClr val="tx1"/>
                </a:solidFill>
              </a:rPr>
              <a:t>Gene regulatory networks (GRNs) consist of genes, transcription factors, and the regulatory </a:t>
            </a:r>
            <a:r>
              <a:rPr lang="en" b="1" dirty="0"/>
              <a:t>relationships between them.</a:t>
            </a:r>
          </a:p>
          <a:p>
            <a:pPr marL="571500" lvl="0" indent="-342900" rtl="0">
              <a:spcBef>
                <a:spcPts val="0"/>
              </a:spcBef>
              <a:spcAft>
                <a:spcPts val="1000"/>
              </a:spcAft>
              <a:buFont typeface="Arial"/>
              <a:buChar char="•"/>
            </a:pPr>
            <a:r>
              <a:rPr lang="en" b="1" dirty="0"/>
              <a:t>GRNsight is an open source web application and service for visualizing models of gene regulatory networks.</a:t>
            </a:r>
          </a:p>
          <a:p>
            <a:pPr marL="571500" lvl="0" indent="-342900">
              <a:spcBef>
                <a:spcPts val="0"/>
              </a:spcBef>
              <a:spcAft>
                <a:spcPts val="1000"/>
              </a:spcAft>
              <a:buFont typeface="Arial"/>
              <a:buChar char="•"/>
            </a:pPr>
            <a:r>
              <a:rPr lang="en-US" b="1" dirty="0"/>
              <a:t>In GRNsight </a:t>
            </a:r>
            <a:r>
              <a:rPr lang="en" b="1" dirty="0"/>
              <a:t>version 2.0</a:t>
            </a:r>
            <a:r>
              <a:rPr lang="en-US" b="1" dirty="0"/>
              <a:t>, the visual and analytic features were improved.</a:t>
            </a:r>
          </a:p>
          <a:p>
            <a:pPr marL="571500" indent="-342900">
              <a:spcBef>
                <a:spcPts val="0"/>
              </a:spcBef>
              <a:spcAft>
                <a:spcPts val="1000"/>
              </a:spcAft>
              <a:buFont typeface="Arial"/>
              <a:buChar char="•"/>
            </a:pPr>
            <a:r>
              <a:rPr lang="en-US" b="1" dirty="0" smtClean="0"/>
              <a:t>In </a:t>
            </a:r>
            <a:r>
              <a:rPr lang="en-US" b="1" dirty="0"/>
              <a:t>GRNsight version 2.0, client and server side tests were expanded.</a:t>
            </a:r>
          </a:p>
          <a:p>
            <a:pPr marL="571500" lvl="0" indent="-342900" rtl="0">
              <a:spcBef>
                <a:spcPts val="0"/>
              </a:spcBef>
              <a:spcAft>
                <a:spcPts val="1000"/>
              </a:spcAft>
              <a:buFont typeface="Arial"/>
              <a:buChar char="•"/>
            </a:pPr>
            <a:endParaRPr lang="en" b="1" dirty="0">
              <a:solidFill>
                <a:schemeClr val="tx1"/>
              </a:solidFill>
            </a:endParaRPr>
          </a:p>
        </p:txBody>
      </p:sp>
    </p:spTree>
    <p:extLst>
      <p:ext uri="{BB962C8B-B14F-4D97-AF65-F5344CB8AC3E}">
        <p14:creationId xmlns:p14="http://schemas.microsoft.com/office/powerpoint/2010/main" val="5027763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4"/>
          <p:cNvSpPr txBox="1">
            <a:spLocks noGrp="1"/>
          </p:cNvSpPr>
          <p:nvPr>
            <p:ph idx="1"/>
          </p:nvPr>
        </p:nvSpPr>
        <p:spPr>
          <a:xfrm>
            <a:off x="292100" y="1600200"/>
            <a:ext cx="8394700" cy="4876800"/>
          </a:xfrm>
          <a:prstGeom prst="rect">
            <a:avLst/>
          </a:prstGeom>
        </p:spPr>
        <p:txBody>
          <a:bodyPr lIns="91425" tIns="91425" rIns="91425" bIns="91425" anchor="t" anchorCtr="0">
            <a:noAutofit/>
          </a:bodyPr>
          <a:lstStyle/>
          <a:p>
            <a:pPr marL="571500" lvl="0" indent="-342900" rtl="0">
              <a:spcBef>
                <a:spcPts val="1000"/>
              </a:spcBef>
              <a:spcAft>
                <a:spcPts val="1000"/>
              </a:spcAft>
              <a:buFont typeface="Arial"/>
              <a:buChar char="•"/>
            </a:pPr>
            <a:r>
              <a:rPr lang="en" b="1" dirty="0">
                <a:solidFill>
                  <a:schemeClr val="bg1">
                    <a:lumMod val="50000"/>
                  </a:schemeClr>
                </a:solidFill>
              </a:rPr>
              <a:t>Gene regulatory networks (GRNs) consist of genes, transcription factors, and the regulatory relationships between them.</a:t>
            </a:r>
          </a:p>
          <a:p>
            <a:pPr marL="571500" lvl="0" indent="-342900" rtl="0">
              <a:spcBef>
                <a:spcPts val="0"/>
              </a:spcBef>
              <a:spcAft>
                <a:spcPts val="1000"/>
              </a:spcAft>
              <a:buFont typeface="Arial"/>
              <a:buChar char="•"/>
            </a:pPr>
            <a:r>
              <a:rPr lang="en" b="1" dirty="0">
                <a:solidFill>
                  <a:schemeClr val="bg1">
                    <a:lumMod val="50000"/>
                  </a:schemeClr>
                </a:solidFill>
              </a:rPr>
              <a:t>GRNsight is an open source web application and service for visualizing models of gene regulatory networks.</a:t>
            </a:r>
          </a:p>
          <a:p>
            <a:pPr marL="571500" lvl="0" indent="-342900">
              <a:spcBef>
                <a:spcPts val="0"/>
              </a:spcBef>
              <a:spcAft>
                <a:spcPts val="1000"/>
              </a:spcAft>
              <a:buFont typeface="Arial"/>
              <a:buChar char="•"/>
            </a:pPr>
            <a:r>
              <a:rPr lang="en-US" b="1" dirty="0">
                <a:solidFill>
                  <a:schemeClr val="bg2">
                    <a:lumMod val="50000"/>
                  </a:schemeClr>
                </a:solidFill>
              </a:rPr>
              <a:t>In GRNsight </a:t>
            </a:r>
            <a:r>
              <a:rPr lang="en" b="1" dirty="0">
                <a:solidFill>
                  <a:schemeClr val="bg2">
                    <a:lumMod val="50000"/>
                  </a:schemeClr>
                </a:solidFill>
              </a:rPr>
              <a:t>version 2.0</a:t>
            </a:r>
            <a:r>
              <a:rPr lang="en-US" b="1" dirty="0">
                <a:solidFill>
                  <a:schemeClr val="bg2">
                    <a:lumMod val="50000"/>
                  </a:schemeClr>
                </a:solidFill>
              </a:rPr>
              <a:t>, the visual and analytic features were improved.</a:t>
            </a:r>
          </a:p>
          <a:p>
            <a:pPr marL="571500" indent="-342900">
              <a:spcBef>
                <a:spcPts val="0"/>
              </a:spcBef>
              <a:spcAft>
                <a:spcPts val="1000"/>
              </a:spcAft>
              <a:buFont typeface="Arial"/>
              <a:buChar char="•"/>
            </a:pPr>
            <a:r>
              <a:rPr lang="en-US" b="1" dirty="0" smtClean="0"/>
              <a:t>In </a:t>
            </a:r>
            <a:r>
              <a:rPr lang="en-US" b="1" dirty="0"/>
              <a:t>GRNsight </a:t>
            </a:r>
            <a:r>
              <a:rPr lang="en" b="1" dirty="0"/>
              <a:t>version 2.0</a:t>
            </a:r>
            <a:r>
              <a:rPr lang="en-US" b="1" dirty="0"/>
              <a:t>, client and server side tests were expanded.</a:t>
            </a:r>
            <a:endParaRPr lang="en" b="1" dirty="0"/>
          </a:p>
          <a:p>
            <a:pPr marL="571500" lvl="0" indent="-342900" rtl="0">
              <a:spcBef>
                <a:spcPts val="0"/>
              </a:spcBef>
              <a:spcAft>
                <a:spcPts val="1000"/>
              </a:spcAft>
              <a:buFont typeface="Arial"/>
              <a:buChar char="•"/>
            </a:pPr>
            <a:endParaRPr lang="en" b="1" dirty="0">
              <a:solidFill>
                <a:schemeClr val="tx1"/>
              </a:solidFill>
            </a:endParaRPr>
          </a:p>
        </p:txBody>
      </p:sp>
      <p:sp>
        <p:nvSpPr>
          <p:cNvPr id="3" name="Title 1"/>
          <p:cNvSpPr>
            <a:spLocks noGrp="1"/>
          </p:cNvSpPr>
          <p:nvPr>
            <p:ph type="title"/>
          </p:nvPr>
        </p:nvSpPr>
        <p:spPr>
          <a:xfrm>
            <a:off x="457200" y="533400"/>
            <a:ext cx="8229600" cy="990600"/>
          </a:xfrm>
        </p:spPr>
        <p:txBody>
          <a:bodyPr/>
          <a:lstStyle/>
          <a:p>
            <a:r>
              <a:rPr lang="en-US" sz="2800" b="1" dirty="0" smtClean="0"/>
              <a:t>Outline</a:t>
            </a:r>
            <a:endParaRPr lang="en-US" sz="2800" b="1" dirty="0"/>
          </a:p>
        </p:txBody>
      </p:sp>
    </p:spTree>
    <p:extLst>
      <p:ext uri="{BB962C8B-B14F-4D97-AF65-F5344CB8AC3E}">
        <p14:creationId xmlns:p14="http://schemas.microsoft.com/office/powerpoint/2010/main" val="3681246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33824" y="5773491"/>
            <a:ext cx="7569200" cy="1059328"/>
          </a:xfrm>
        </p:spPr>
        <p:txBody>
          <a:bodyPr/>
          <a:lstStyle/>
          <a:p>
            <a:r>
              <a:rPr lang="en-US" dirty="0" smtClean="0"/>
              <a:t>43% increase in number of tests</a:t>
            </a:r>
          </a:p>
          <a:p>
            <a:r>
              <a:rPr lang="en-US" dirty="0" smtClean="0"/>
              <a:t>5% increase in statement coverage</a:t>
            </a:r>
          </a:p>
          <a:p>
            <a:endParaRPr lang="en-US" dirty="0"/>
          </a:p>
        </p:txBody>
      </p:sp>
      <p:sp>
        <p:nvSpPr>
          <p:cNvPr id="4" name="Title 1"/>
          <p:cNvSpPr>
            <a:spLocks noGrp="1"/>
          </p:cNvSpPr>
          <p:nvPr>
            <p:ph type="title"/>
          </p:nvPr>
        </p:nvSpPr>
        <p:spPr/>
        <p:txBody>
          <a:bodyPr>
            <a:normAutofit/>
          </a:bodyPr>
          <a:lstStyle/>
          <a:p>
            <a:r>
              <a:rPr lang="en-US" sz="2800" b="1" dirty="0" smtClean="0"/>
              <a:t>V2 increased our test coverage</a:t>
            </a:r>
            <a:endParaRPr lang="en-US" sz="2800" b="1" dirty="0"/>
          </a:p>
        </p:txBody>
      </p:sp>
      <p:sp>
        <p:nvSpPr>
          <p:cNvPr id="5" name="AutoShape 2" descr="data:image/png;base64,iVBORw0KGgoAAAANSUhEUgAABDcAAAKbCAYAAADhQ2F4AAAgAElEQVR4XuzdCbSdVX03/t/NRMhACPMMASKCCkoAq+DbgtoXFFEBCQhYEVOh0BaKFWQ0ARrNK4NVpASBYkWrpUhBLO2/paKAFGsVFCGVKYAJJkAYMo//9Tz0XHNvcsnJzTnP3fs5n7OWa13u3Wfv3/78dt613m+foWvVqlWrwocAAQIECBAgQIAAAQIECBAgkKlAl3Aj084pmwABAgQIECBAgAABAgQIECgFhBsOAgECBAgQIECAAAECBAgQIJC1gHAj6/YpngABAgQIECBAgAABAgQIEBBuOAMECBAgQIAAAQIECBAgQIBA1gLCjazbp3gCBAgQIECAAAECBAgQIEBAuOEMECBAgAABAgQIECBAgAABAlkLCDeybp/iCRAgQIAAAQIECBAgQIAAAeGGM0CAAAECBAgQIECAAAECBAhkLSDcyLp9iidAgAABAgQIECBAgAABAgSEG84AAQIECBAgQIAAAQIECBAgkLWAcCPr9imeAAECBAgQIECAAAECBAgQEG44AwQIECBAgAABAgQIECBAgEDWAsKNrNuneAIECBAgQIAAAQIECBAgQEC44QwQIECAAAECBAgQIECAAAECWQsIN7Jun+IJECBAgAABAgQIECBAgAAB4YYzQIAAAQIECBAgQIAAAQIECGQtINzIun2KJ0CAAAECBAgQIECAAAECBIQbzgABAgQIECBAgAABAgQIECCQtYBwI+v2KZ4AAQIECBAgQIAAAQIECBAQbjgDBAgQIECAAAECBAgQIECAQNYCwo2s26d4AgQIECBAgAABAgQIECBAQLjhDBAgQIAAAQIECBAgQIAAAQJZCwg3sm6f4gkQIECAAAECBAgQIECAAAHhhjNAgAABAgQIECBAgAABAgQIZC0g3Mi6fYonQIAAAQIECBAgQIAAAQIEhBvOAAECBAgQIECAAAECBAgQIJC1gHAj6/YpngABAgQIECBAgAABAgQIEBBuOAMECBAgQIAAAQIECBAgQIBA1gLCjazbp3gCBAgQIECAAAECBAgQIEBAuOEMECBAgAABAgQIECBAgAABAlkLCDeybp/iCRAgQIAAAQIECBAgQIAAAeGGM0CAAAECBAgQIECAAAECBAhkLSDcyLp9iidAgAABAgQIECBAgAABAgSSDTdefvnlsjuDBw+OUaNGtbxTCxYsiOXLl5fzjhw5MoYMGdLyNUxIgAABAgQIECBAgAABAgQItF8guXDjJz/5Sdx2222xZMmS7t0PGzYsDjvssDjwwAN7iKxatSq+8pWvxOzZs6Orq2sNrSK8KL5zxBFHdP9t4cKFccMNN8TMmTO7f1d896CDDorDDz98rfO0vw1WIECAAAECBAgQIECAAAECBPorkFS48c1vfjN+/vOf97mX/fbbL4455pjuvxfhxhVXXBHPPfdcn9/Za6+94uMf/3j59+JqjalTp8bSpUvXOn7cuHFxyimnCDj6e5p8jwABAgQIECBAgAABAgQIDIBAMuHGo48+Gtdff31JMGbMmDjppJNiu+22iyeffDKuvfba8haS4gqLs846K7baaqvusOLSSy8t/7bPPvvEHnvs0X2rSTGg+P3OO+8cO+64Yzn+5ptvjgceeKD8uXGlxvz588t1Z82aVf5+0qRJMX78+AFohSUJECBAgAABAgQIECBAgACB/ggkE27ceuutcd9995XP2LjgggtixIgR3ft56qmn4qtf/Wr538WVG8UVHMVn8eLFMWXKlFixYkWcfvrp3SHG2iBWrlwZkydPjkWLFkVxhcapp57aPWzZsmXl34orOiZMmBATJ07sj6XvECBAgAABAgQIECBAgAABAgMgkEy4cc0118Tjjz9eBhRFULH6MzSK8OGiiy4qr8Q49thjY9999y2pimdtXHnlleXYIhApHgza16cRhBRzHH300XHAAQf0GHrjjTfGww8/HJtuummcc845MWjQoAFohyUJECBAgAABAgQIECBAgACB9RVIJtworpoobhEprtgYPnx4j300rtwoQozVr9B47LHHYvr06eXY4oGjL730Unn1RfF2lSK82HLLLbvnmTt3blx++eVRXMFx5plnxjbbbNNjjTvvvDPuuuuu8rvnn3++cGN9T5LxBAgQIECAAAECBAgQIEBggASSCTf62v/qDw0tblkpbkMZOnRoOby40qK44qKvTxF4HHzwweWfZ8yYEdddd115lUdxZcbYsWN7fO2OO+6Iu+++W7gxQAfRsgQIECBAgAABAgQIECBAoL8CyYcb3/ve9+KHP/xhub/Vn7dR/PfqDwgtQoviWRrz5s0r/9f4FA8m3XPPPaNxlYdwo79HxfcIECBAgAABAgQIECBAgECaAkmHG/fcc0/cdtttpVzvh4AWv5szZ07ce++9sWTJkjjyyCNj2LBh5dj7778/brnllvLn4vaTM844I5544onyFpZWhxuPPPJImp1VFQECBAgQIECAAAECBAgQqECguLti9913r2ClvpdINtx48MEH46abbiorL56Dce6558aQIUOaxipe71q8Xrb47nnnnVdeudGO21IeeuihKB546kOAAAECBAgQIECAAAECBDpRYMyYMcKNtTV+9Ve/brTRRmWwsfHGG6/XGWmEI8WVGmeffXb5ppXLLrusnKO4kmPbbbftMZ9nbqwXr8EECBAgQIAAAQIECBAgQCAZgeSu3Gi81WTFihVRPEC0CCaK17P2/hQPGr399tvjlVdeKR8auv322/cY0rilpZjjwgsvLG9HKR5G6lWwyZw9hRAgQIAAAQIECBAgQIAAgZYIJBVuFEHF5z//+TKAGDRoUJx11lk9Xue6+o4XL17cHVb83u/9XvnMjcanCD6uuuqqePrpp7vfflK8Avbiiy+ORYsWrfH8juK2ksmTJ5evkZ0wYUJMnDixJbgmIUCAAAECBAgQIECAAAECBNovkEy4UYQV06ZNi/nz55e7Lt6MUrzlpAg6en+K+3mKzzXXXBOPP/54eVXGhz/84Xj7298exRUfxUNIi4eKFp999tknjj/++PLnW2+9Ne67777y5+Jqj0MPPbQMNIpncRS3whSfSZMmxfjx49svbwUCBAgQIECAAAECBAgQIECgJQLJhBszZswoQ4Z1fRrP0Nhss83KV74WgUgRaBSf4m/FVRuNT3FLSvEw0eKhosVnwYIFMXXq1DLQWNv4XXbZJU455ZTyqhEfAgQIECBAgAABAgQIECBAIA+BZMKN4m0mxata1/UpAoviAaOjR48uhxYBR/FWleIWlNU/u+66a5x44okxcuTIHr8vAo5indmzZ/f4/f777x9HHXWUYGNdDfB3AgQIECBAgAABAgQIECCQmEAy4caGuhShxZIlS8rXshZXavQONXrPX4QijSs4ittchg8fvqEl+D4BAgQIECBAgAABAgQIECAwAAK1CTcGwM6SBAgQIECAAAECBAgQIECAQAICwo0EmqAEAgQIECBAgAABAgQIECBAoP8Cwo3+2/kmAQIECBAgQIAAAQIECBAgkICAcCOBJiiBAAECBAgQIECAAAECBAgQ6L+AcKP/dr5JgAABAgQIECBAgAABAgQIJCAg3EigCUogQIAAAQIECBAgQIAAAQIE+i8g3Oi/nW8SIECAAAECBAgQIECAAAECCQgINxJoghIIECBAgAABAgQIECBAgACB/gsIN/pv55sECBAgQIAAAQIECBAgQIBAAgLCjQSaoAQCBAgQIECAAAECBAgQIECg/wLCjf7b+SYBAgQIECBAgAABAgQIECCQgIBwI4EmKIEAAQIECBAgQIAAAQIECBDov4Bwo/92vkmAAAECBAgQIECAAAECBAgkICDcSKAJSiBAgAABAgQIECBAgAABAgT6LyDc6L+dbxIgQIAAAQIECBAgQIAAAQIJCAg3EmiCEggQIECAAAECBAgQIECAAIH+Cwg3+m/nmwQIECBAgAABAgQIECBAgEACAsKNBJqgBAIECBAgQIAAAQIECBAgQKD/AsKN/tv5JgECBAgQIECAAAECBAgQIJCAgHAjgSYogQABAgQIECBAgAABAgQIEOi/gHCj/3a+SYAAAQIECBAgQIAAAQIECCQgINxIoAlKIECAAAECBAgQIECAAAECBPovINzov51vEiBAgAABAgQIECBAgAABAgkICDcSaIISCBAgQIAAAQIECBAgQIAAgf4LCDf6b+ebBAgQIECAAAECBAgQIECAQAICwo0EmqAEAgQIECBAgAABAgQIECBAoP8Cwo3+2/kmAQIECBAgQIAAAQIECBAgkICAcCOBJiiBAAECBAgQIECAAAECBAgQ6L+AcKP/dr5JgAABAgQIECBAgAABAgQIJCAg3EigCUogQIAAAQIECBAgQIAAAQIE+i8g3Oi/nW8SIECAAAECBAgQIECAAAECCQgINxJoghIIECBAgAABAgQIECBAgACB/gsIN/pv55sECBBoq8Ci//phLJs1M2LVqrauY/K0BLoGD4mhu+4Rw/eakFZhqiFAgAABAgQIJCwg3Ei4OUojQKAzBVYuWhCz/+KYWPzg/Z0JYNelwOhDj4mtLryaBgECBAgQIECAQBMCwo0mkAwhQIBAlQIvXH1xvPR3V1a5pLUSFdh6ytdi1Hs+nGh1yiJAgAABAgQIpCMg3EinFyohQIBAKfCbU9/vqg1noRQYc8ynYosz/ooGAQIECBAgQIDAOgSEG44IAQIEEhN49qRDYsmMBxOrasPKGX348dE1aHCsXLww5v/rzeucbNQhH4xBo8ZErFoZ8//91li5cP7rfqd7fEQs+fUvYskjP1vnGjkM2OSDH4stz74ih1LVSIAAAQIECBAYUAHhxoDyW5wAAQJrCtQp3Njm838XI9753ugaMrR7o6tWLI9FD/wgZp81cY3Nb/5nl8QmR5wYg0aM+t3fVq2KRQ/+OJ779HFrhBwj/+ADseWn/18M3mzLHnMtefTBmHX6EesMRVI/f8KN1DukPgIECBAgQCAVAeFGKp1QBwECBP5XoC7hxk5//0AM3Wm3Pvu69MkZ8czx7+z++zZ/9bdRhBV9fZbPmRUzP/SW7j+PeveHYqvPXRPF20XW9lnxwm/j6YkHZB1wCDf8PwsECBAgQIAAgeYEhBvNORlFgACBygTqEG5sec6V5RUYxWfV4kXx0k1fjhev+0Js8eeXxpiPTIoYNLh8xe0LV0+Jl77x1zF877fHdlfd9lpQsWpVvPrP347nLz87Rh86McZOOicGj9msnOuVW66PuV/8y/LnHW+6N4aNe2P585IZD8VzZx8fG+//+7H56VPWOr6yBrZwIeFGCzFNRYAAAQIECNRaQLhR6/baHAECOQrUIdzY4cYfxEbj3xKxcmU8d97HY8Hdd3S3YvM/nRKbHnda+d/F75/77Mdiy3OuiE2O+Fj5u1e/d1PM+as/6x4/6j1HxtafuyZi0KCYf9c/xW/P/0QM3W6X2PFbP46uocOiuELjqQ/s1T1+9aBk6VP/E8989B05HoOyZuFGtq1TOAECBAgQIFCxgHCjYnDLESBAYF0CdQg3dr7t4RiyxTax4qXn4+mjJ/S4NaQIH7b/6u3l1RuNsGL0+4+LsSd9Orq6BpVXZiz88b+tNawortB49qSDY8Q7/zC2nfaNco4FP/x+PHfOa1eJND473fzfMXS7nWPlooXx7El/EMuefnxd7En+XbiRZFsURYAAAQIECCQoINxIsClKIkCgswXqEG5sPOFdMWzcHrHsN0/1CCqKzq5+5ca8r18ZL/7Nxa/b8NXHN8KQTY//09j81Asjurrixa99Pubd8MUec2x/7b/E8DftF6uWLI5n/uj/CDc6+5+U3RMgQIAAAQIdICDc6IAm2yIBAnkJ1CHc6Et88NgtYqe//88YNHrT8paV35x2RCx+8Mc9hhehyMb7/X55G8rId/5hFEFJ8XMxfs7Fp8Wr//Kd2PLsy2OTD/5R+XyOuZd9pnwWx+qfHa77t9hoz7cJN/I6+qolQIAAAQIECPRbQLjRbzpfJECAQHsE6hxu7HD9v8dGb3xrCdd43kZvxdWfv7H634oHjL5889fKX21x1rQYc9TJwo32HEGzEiBAgAABAgSyExBuZNcyBRMgUHeBuoYb217xDzHi7YeU7ev9ENDVe9q4DWXViuU9XvO67JknyudtrFw4X7hR938E9keAAAECBAgQWE8B4cZ6ghlOgACBdgvUMdzYevL0GPXeo0q64jkYvznlsPL1rev6jD78+Nhs0mdjyJbblkMbz9xwW8q65PydAAECBAgQINBZAsKNzuq33RIgkIFA3cKNzf/sktj02FNfCzaWL4vfnvvxWHDPnU13YshW28VO3/5JdG00PJY9+2Q8fcx+sekJf/baA0Uj4sXrvhDzrv9/PebzzI2meQ0kQIAAAQIECNRCQLhRizbaBAECdRKoU7jR/VaT/30gaPnwz+/esEa7NvvU+THqvUfGqkUL4rcXfjKWPjmje0zxENKd//Hn0TV84yhuTXl64v5eBVunA28vBAgQIECAAIEWCAg3WoBoCgIECLRSoC7hxuj3HxdbffZLEYMGlw/+fOErF8VL37pqrVRbnX9VjH7fseXfyisxrpvWPa68cuPvH3gt3PjfKzeK17xu99Xbo2vosDWe3zF877fHdlfdVj6vY+lT/xPPfPQdrWxPpXNt8sGPxZZnX1HpmhYjQIAAAQIECOQoINzIsWtqJkCg1gJ1CDeKB4du84VvRNewjcpeFW9Gmf///WMMGjWmZ+9WrYxXbv9GbPbH58bYj59V/m3V0iXx0k1fjhevnVo+gLR4M8rQHcaVf1v0wA9i1hmvPbtjhxt/EBuNf0v58+KHfxqz//zI2OjN+8XWF1wdgzffqvx98YrYuV/8y2zPi3Aj29YpnAABAgQIEKhYQLhRMbjlCBAgsC6BOoQbfb3OdY29r1oVz19xTvmK1x2/fncM2/3NvxuycsVrV33872flglfj2ZPfHcuefrz8zah3fyi2+tw1Pd6osvr8K16YU45fPmfWusiT/btwI9nWKIwAAQIECBBITEC4kVhDlEOAAIE6hBvF1RZjjjp53c1cuTLmXHJavHrnd8qx237xW7HxAQdH15ChPb679LFfxnPnf6I72Gj8cdQhH4wtP3NZDNpkbM/xTz4as8/8SNbBRrEh4ca6j5ARBAgQIECAAIFCQLjhHBAgQCAxgTqEGxtKusmRn/jfKzJWxeJf/lcseeRnrzvlmCNPjkGjRpdjljz2q1h4379uaAlJfF+4kUQbFEGAAAECBAhkICDcyKBJSiRAoLMEhBud1e/X261ww1kgQIAAAQIECDQnINxozskoAgQIVCYg3KiMOvmFhBvJt0iBBAgQIECAQCICwo1EGqEMAgQINASEG85CQ0C44SwQIECAAAECBJoTEG4052QUAQIEKhMQblRGnfxCwo3kW6RAAgQIECBAIBEB4UYijVAGAQIEGgLCDWehISDccBYIECBAgAABAs0JCDeaczKKAAEClQkINyqjTn4h4UbyLVIgAQIECBAgkIiAcCORRiiDAAECDQHhhrPQEBBuOAsECBAgQIAAgeYEhBvNORlFgACBygSEG5VRJ7+QcCP5FimQAAECBAgQSERAuJFII5RBgACBhoBww1loCAg3nAUCBAgQIECAQHMCwo3mnIwiQIBAZQLCjcqok19IuJF8ixRIgAABAgQIJCIg3EikEcogQIBAQ0C44Sw0BIQbzgIBAgQIECBAoDkB4UZzTkYRIECgMgHhRmXUyS8k3Ei+RQokQIAAAQIEEhEQbiTSCGUQIECgISDccBYaAsINZ4EAAQIECBAg0JyAcKM5J6MIECBQmYBwozLq5BcSbiTfIgUSIECAAAECiQgINxJphDIIECDQEBBuOAsNAeGGs0CAAAECBAgQaE5AuNGck1EECBCoTEC4URl18gsJN5JvkQIJECBAgACBRASEG4k0QhkECBBoCAg3nIWGgHDDWSBAgAABAgQINCcg3GjOySgCBAhUJiDcqIw6+YWEG8m3SIEECBAgQIBAIgLCjUQaoQwCBAg0BIQbzkJDQLjhLBAgQIAAAQIEmhMQbjTnZBQBAgQqExBuVEad/ELCjeRbpEACBAgQIEAgEQHhRiKNUAYBAgQaAsINZ6EhINxwFggQIECAAAECzQkIN5pzMooAAQKVCQg3KqNOfiHhRvItUiABAgQIECCQiIBwI5FGKIMAAQINAeGGs9AQEG44CwQIECBAgACB5gSEG805GUWAAIHKBIQblVEnv5BwI/kWKZAAAQIECBBIREC4kUgjlEGAAIGGgHDDWWgICDecBQIECBAgQIBAcwLCjeacjCJAgEBlAsKNyqiTX0i4kXyLFEiAAAECBAgkIiDcSKQRyiBAgEBDQLjhLDQEhBvOAgECBAgQIECgOQHhRnNORhEgQKAyAeFGZdTJLyTcSL5FCiRAgAABAgQSERBuJNIIZRAgQKAhINxwFhoCwg1ngQABAgQIECDQnIBwozknowgQIFCZgHCjMurkFxJuJN8iBRIgQIAAAQKJCCQbbrz88ssl0eDBg2PUqFHr5GqMLwZusskm0dXV9brfWbBgQSxfvrwcM3LkyBgyZMg61zCAAAECVQgIN6pQzmMN4UYefVIlAQIECBAgMPACyYUbP/nJT+K2226LJUuWdOsMGzYsDjvssDjwwAPXEHv22WfjxhtvjNXDjSLYmDhxYuy7775rjF+4cGHccMMNMXPmzO6/FeMPOuigOPzww9cZigx8y1RAgEDdBYQbde9w8/sTbjRvZSQBAgQIECDQ2QJJhRvf/OY34+c//3mfHdlvv/3imGOO6f77Y489FtOnT+9z/KGHHhqHHHJI99+LqzWmTp0aS5cuXet3xo0bF6eccoqAo7P/Tdg9gQEXEG4MeAuSKUC4kUwrFEKAAAECBAgkLpBMuPHoo4/G9ddfX3KNGTMmTjrppNhuu+3iySefjGuvvba8haS4wuKss86KrbbaKlatWhXTpk2LF154ofz9cccdF29961vjmWeeiauvvrocX9zScuGFF8bGG29cznvzzTfHAw88UP7cuFJj/vz55bqzZs0qfz9p0qQYP3584m1THgECdRYQbtS5u+u3N+HG+nkZTYAAAQIECHSuQDLhxq233hr33XdfGUhccMEFMWLEiO6uPPXUU/HVr361/O/iyo3iCo45c+bEZZddVoYcva/QWH38CSecEHvvvXesXLkyJk+eHIsWLYriCo1TTz21e/5ly5aVfyuu6JgwYUJ5S4sPAQIEBkpAuDFQ8umtK9xIrycqIkCAAAECBNIUSCbcuOaaa+Lxxx+PHXfcMU4//fQet4YU4cNFF11UXo1x7LHHls/SaNySUly1cfbZZ8dmm23WLbx6kNEIKxYvXhxTpkwp5zj66KPjgAMO6NGR4rkdDz/8cGy66aZxzjnnxKBBg9LsmKoIEKi9gHCj9i1ueoPCjaapDCRAgAABAgQ6XCCZcKO4aqK4RaS4YmP48OE92tK4EqMIMorgowhAfvrTn8a3v/3tcmxx68nqbzsprua48sorY/bs2bHPPvvE8ccfH3Pnzo3LL7+8vILjzDPPjG222abHGnfeeWfcdddd5ZtZzj//fOFGh//DsH0CAykg3BhI/bTWFm6k1Q/VECBAgAABAukKJBNu9EVUBBVXXHFFPPfcc+UtK8XVF0OHDo3GbSxru9JibeHGjBkz4rrrriuvCCmuzBg7dmyPJe+44464++67hRvpnlWVEegYAeFGx7R6nRsVbqyTyAACBAgQIECAQCmQfLjxve99L374wx+WxTaet1H8/HphxNrCjdVvYxFuOP0ECKQsINxIuTvV1ibcqNbbagQIECBAgEC+AkmHG/fcc0/cdtttpW7vh4CmEm4sXLgw3+6rnACBJAWeP/V9sezXv0iyNkVVKzDi/R+NMWd+odpFrUaAAAECBAgQ6IfA6i8F6cfXN/gryYYbDz74YNx0003lBovnYJx77rk9nqtx++23x49+9KO1PgC0yttSHnrooSgeeOpDgACBVgmMnnZaDH7m162azjwZCyw98H2x8NgzMt6B0gkQIECAAIFOEBgzZkzsvvvuA7rVJMON1V/lutFGG5XBxsYbb9wD6v77749bbrml6QeKNl4dW0xyxhlnxLbbbttjvv4+c2PmzJkD2kCLEyBQP4EV5x4fq558pH4bs6P1Fhj07iNj0CfPX+/v+QIBAgQIECBAoGqBnXfeueole6yXXLjReKvJihUrygeIFq95LR4a2vuzrlfBXnLJJeXbVxpvS/Eq2AE9ZxYnQGA9BDxzYz2waj7UMzdq3mDbI0CAAAECBFomkFS48corr8TnP//5WL58efkq1rPOOiu23HLLtW62eHtK8WrX4nPooYfGIYcc0j2uuJriqquuKv/7ox/9aLz1rW8t57z44otj0aJFazy/o7itZPLkyVG8jnbChAkxceLElgGbiAABAusrINxYX7H6jhdu1Le3dkaAAAECBAi0ViCZcKO4smLatGnl1RbFp3gzyp577lmGEr0/xf08xXM1ivEvvPBC+XrXE088Md785jdHceXHl770pTKoKK78uOCCC6LxYJPG62OL+Q4++OAyFCnGFa+ILW6FKT6TJk2K8ePHt1bZbAQIEFgPAeHGemDVfKhwo+YNtj0CBAgQIECgZQLJhBszZswoQ4Z1fYogo7hVZbPNNovGrSmN7wwZMqRHGPLe9743iv81PgsWLIipU6eWgUbxKeYqQpLGZ5dddolTTjmlvGrEhwABAgMlINwYKPn01hVupNcTFREgQIAAAQJpCiQTbvQOKvriKq7GKB4wOnr06HJIccXFDTfcUN5u0vgUocUHPvCBOOigg9aYpgg4pk+fHrNnz+7xt/333z+OOuoowUaa51RVBDpKQLjRUe1+3c0KN5wFAgQIECBAgEBzAsmEG82V2/LZjJoAACAASURBVPeo4naUlStXlgM233zzHq+NXdu35s2b130FR3Gby/Dhwze0BN8nQIBASwSEGy1hrMUkwo1atNEmCBAgQIAAgQoEahNuVGBlCQIECFQiINyohDmLRYQbWbRJkQQIECBAgEACAsKNBJqgBAIECKwuINxwHhoCwg1ngQABAgQIECDQnIBwozknowgQIFCZgHCjMurkFxJuJN8iBRIgQIAAAQKJCAg3EmmEMggQINAQEG44Cw0B4YazQIAAAQIECBBoTkC40ZyTUQQIEKhMQLhRGXXyCwk3km+RAgkQIECAAIFEBIQbiTRCGQQIEGgICDechYaAcMNZIECAAAECBAg0JyDcaM7JKAIECFQmINyojDr5hYQbybdIgQQIECBAgEAiAsKNRBqhDAIECDQEhBvOQkNAuOEsECBAgAABAgSaExBuNOdkFAECBCoTEG5URp38QsKN5FukQAIECBAgQCARAeFGIo1QBgECBBoCwg1noSEg3HAWCBAgQIAAAQLNCQg3mnMyigABApUJCDcqo05+IeFG8i1SIAECBAgQIJCIgHAjkUYogwABAg0B4Yaz0BAQbjgLBAgQIECAAIHmBIQbzTkZRYAAgcoEhBuVUSe/kHAj+RYpkAABAgQIEEhEQLiRSCOUQYAAgYaAcMNZaAgIN5wFAgQIECBAgEBzAsKN5pyMIkCAQGUCwo3KqJNfSLiRfIsUSIAAAQIECCQiINxIpBHKIECAQENAuOEsNASEG84CAQIECBAgQKA5AeFGc05GESBAoDIB4UZl1MkvJNxIvkUKJECAAAECBBIREG4k0ghlECBAoCEg3HAWGgLCDWeBAAECBAgQINCcgHCjOSejCBAgUJmAcKMy6uQXEm4k3yIFEiBAgAABAokICDcSaYQyCBAg0BAQbjgLDQHhhrNAgAABAgQIEGhOQLjRnJNRBAgQqExAuFEZdfILCTeSb5ECCRAgQIAAgUQEhBuJNEIZBAgQaAgIN5yFhoBww1kgQIAAAQIECDQnINxozskoAgQIVCYg3KiMOvmFhBvJt0iBBAgQIECAQCICwo1EGqEMAgQINASEG85CQ0C44SwQIECAAAECBJoTEG4052QUAQIEKhMQblRGnfxCwo3kW6RAAgQIECBAIBEB4UYijVAGAQIEGgLCDWehISDccBYIECBAgAABAs0JCDeaczKKAAEClQkINyqjTn4h4UbyLVIgAQIECBAgkIiAcCORRiiDAAECDQHhhrPQEBBuOAsECBAgQIAAgeYEhBvNORlFgACBygSEG5VRJ7+QcCP5FimQAAECBAgQSERAuJFII5RBgACBhoBww1loCAg3nAUCBAgQIECAQHMCwo3mnIwiQIBAZQLCjcqok19IuJF8ixRIgAABAgQIJCIg3EikEcogQIBAQ0C44Sw0BIQbzgIBAgQIECBAoDkB4UZzTkYRIECgMgHhRmXUyS8k3Ei+RQokQIAAAQIEEhEQbiTSCGUQIECgISDccBYaAsINZ4EAAQIECBAg0JyAcKM5J6MIECBQmYBwozLq5BcSbiTfIgUSIECAAAECiQgINxJphDIIECDQEBBuOAsNAeGGs0CAAAECBAgQaE5AuNGck1EECBCoTEC4URl18gsJN5JvkQIJECBAgACBRASEG4k0QhkECBBoCAg3nIWGgHDDWSBAgAABAgQINCcg3GjOySgCBAhUJiDcqIw6+YWEG8m3SIEECBAgQIBAIgLCjUQaoQwCBAg0BIQbzkJDQLjhLBAgQIAAAQIEmhMQbjTnZBQBAgQqExBuVEad/ELCjeRbpEACBAgQIEAgEQHhRiKNUAYBAgQaAsINZ6EhINxwFggQIECAAAECzQkIN5pzMooAAQKVCQg3KqNOfiHhRvItUiABAgQIECCQiIBwI5FGKIMAAQINAeGGs9AQEG44CwQIECBAgACB5gSEG805GUWAAIHKBIQblVEnv5BwI/kWKZAAAQIECBBIREC4kUgjlEGAAIGGgHDDWWgICDecBQIECBAgQIBAcwLCjeacjCJAgEBlAsKNyqiTX0i4kXyLFEiAAAECBAgkIiDcSKQRyiBAgEBDQLjhLDQEhBvOAgECBAgQIECgOQHhRnNORhEgQKAyAeFGZdTJLyTcSL5FCiRAgAABAgQSERBuJNIIZRAgQKAhINxwFhoCwg1ngQABAgQIECDQnIBwozknowgQIFCZgHCjMurkFxJuJN8iBRIgQIAAAQKJCAg3EmmEMggQINAQEG44Cw0B4YazQIAAAQIECBBoTkC40ZyTUQQIEKhMQLhRGXXyCwk3km+RAgkQIECAAIFEBIQbiTRCGQQIEGgICDechYaAcMNZIECAAAECBAg0JyDcaM7JKAIECFQmINyojDr5hYQbybdIgQQIECBAgEAiAsKNRBqhDAIECDQEhBvOQkNAuOEsECBAgAABAgSaExBuNOdkFAECBCoTEG5URp38QsKN5FukQAIECBAgQCARAeFGIo1QBgECBBoCwg1noSEg3HAWCBAgQIAAAQLNCQg3mnMyigABApUJCDcqo05+IeFG8i1SIAECBAgQIJCIgHAjkUYogwABAg0B4Yaz0BAQbjgLBAgQIECAAIHmBIQbzTkZRYAAgcoEhBuVUSe/kHAj+RYpkAABAgQIEEhEQLiRSCOUQYAAgYaAcMNZaAgIN5wFAgQIECBAgEBzAsKN5pyMIkCAQGUCwo3KqJNfSLiRfIsUSIAAAQIECCQiINxIpBHKIECAQENAuOEsNASEG84CAQIECBAgQKA5AeFGc05GESBAoDIB4UZl1MkvJNxIvkUKJECAAAECBBIREG4k0ghlECBAoCEg3HAWGgLCDWeBAAECBAgQINCcgHCjOSejCBAgUJmAcKMy6uQXEm4k3yIFEiBAgAABAokICDcSaYQyCBAg0BAQbjgLDQHhhrNAgAABAgQIEGhOQLjRnJNRBAgQqExAuFEZdfILCTeSb5ECCRAgQIAAgUQEhBuJNEIZBAgQaAgIN5yFhoBww1kgQIAAAQIECDQnINxozskoAgQIVCYg3KiMOvmFhBvJt0iBBAgQIECAQCICwo1EGqEMAgQINASEG85CQ0C44SwQIECAAAECBJoTEG4052QUAQIEKhMQblRGnfxCwo3kW6RAAgQIECBAIBEB4UYijVAGAQIEGgLCDWehISDccBYIECBAgAABAs0JCDeaczKKQFsFVq5cFff84uV44ZXlbV3H5OkJbDS0K/baZWTsss3w7uKEG+n1aaAqEm4MlLx1CRAgQIAAgdwEhBu5dUy9tRN4ZObC+Mu/eTyee3Fp7fZmQ80L/PEHtos/Pnzb8gvCjebd6j5SuFH3DtsfAQIECBAg0CoB4UarJM1DoJ8Cf/blx+K+X77cz2/7Wp0Ebp78pvIKDuFGnbq6YXsRbmyYn28TIECAAAECnSMg3OicXttpogLvPP1nsXTZykSrU1aVAlNO2iXe93ubCzeqRE98LeFG4g1SHgECBAgQIJCMgHAjmVYopFMF9vvUTzt16/3e93smjI3RIwaX35/xzKL41VML+j1XSl8874Sd48Pv2kK4kVJTBrgW4cYAN8DyBAgQIECAQDYCwo1sWqXQugrUMdyYePBW8f53bB5v3GlE3PXf8+Kc6U+8bvs+9odbx1G/v2VsOWZoDB0yKB6ftSiOnfKrNb5zyL5j45zjdozNNhna42/Fc0s+dfn/xMLFK7I+JsKNrNvXluKFG21hNSkBAgQIECBQQwHhRg2bakt5CdQl3JjwhtFx/Hu2iv32GB0jhr92VUXx+befvn64ccPZb4y37DqyR9NmvbA0jjj3Fz1+9979xsYlJ4+LwYO61trg519eFkde+HDWAYdwI69/u1VUK9yoQtkaBAgQIECAQB0EhBt16KI9ZC1Qh3CjCDO+//m3xKiNfxdqNBNufOuCvWL8Dht39+9/nl0UP39sfjz+m0Xxjz+c26Ov37lor9h1u9fGPvr0wviLrz4eb99zdJxx9A4xZuSQ8vc33z03Pv/Np7M9D8KNbFvXtsKFG22jNTEBAgQIECBQMwHhRs0aajv5CdQl3PiXaXvHxhsNirkvLYsZzyyMg94ypmxGX1dunPrB7eLk97326tMFi1fExV+fWY5d22f7LTaK4k0iQ4d0RXGFxqGfeah72D67jYrpn35DeUXHk7MXx0c+93B+h+B/KxZuZNu6thUu3GgbrYkJECBAgACBmgkIN2rWUNvJT6AO4UahfuZHdigf7vn9+1+IInC49tNviEGDuvoMN26Z8qbYaevhsXJVxKcumxE/+/X8PptXBCWX/8lu5Xw/+PlL8emrH+8x9rZL3xzbbbFRLFqyMo6/9JF4+reL8zsIESHcyLJtbS1auNFWXpMTIECAAAECNRIQbtSombaSp0Bdwo3V9VcPI9Z25cY73zwmrjzttbDil08uiOdeXBp77DiinGLhkhVx6z3Pxz/84He3pRQPHD39yB2ieNrGNbfPiq/dMbtHsxvP7ViybGUcd7FwI89/Capem4Bww7kgQIAAAQIECDQn0LHhxoIFC2L58uWl0siRI2PIkNfu2fchULVAJ4YbxcNBLz15XBlu9PW562cvxWf+5rUrNM49Yec48l1bxKpVEV/41tPlszVW/3z9s2+MvXYZGcKNqk+v9dotINxot7D5CRAgQIAAgboIJBtuvPjii3HvvffGfffdF8ccc0y87W1vW8N81apV8ZWvfCVmz54dXV1r/n+SivDiwAMPjCOOOKL7uwsXLowbbrghZs6c2f274rsHHXRQHH744Wudpy7Nto80BTox3PjMcTvFMX+wZXdDitDiN88viWFDumKrscPK3xe/+/J3fxNf/5fnojFeuJHmGVZV+wSEG+2zNTMBAgQIECBQL4Gkwo2lS5fGz372s/iP//iPKMKNxufYY4+Nfffdd63hxhVXXBHPPfdcn13Za6+94uMf/3j59+JqjalTp0axzto+48aNi1NOOUXAUa8znvxuOj3cKB4mes70J+LHD79S9urST46L/7v/ZuXPv352URx38a+EG8mfYgW2S0C40S5Z8xIgQIAAAQJ1E0gm3CiuwvjiF78Yc+f2vNy8AO8r3CjCiksvvbS8vWSfffaJPfbYo/tWk+J7xe933nnn2HHHHcu+3XzzzfHAAw+UPzeu1Jg/f35cf/31MWvWrPL3kyZNivHjx9etz/aTsEAnhxvFlRjXfm9WTP/e756hUbxWtnjY6BZjhnY/IPSE927ttpSEz7DS2icg3GifrZkJECBAgACBegkkFW4UV1W89NJLsdtuu8Xee+8d3/3ud0vtvsKNxYsXx5QpU2LFihVx+umnd4cYa2vRypUrY/LkybFo0aIortA49dRTu4ctW7as/FtxRceECRNi4sSJ9eqy3SQt0InhxurP0Ljob58q37Cy+mf1B4SeeOkjcdDem8affnj7csj0782Ka1cLQ4rfeeZG0kdccRsgINzYADxfJUCAAAECBDpKIJlwo1B/6qmnYvPNN4/Ro0dHEThcdNFF5dUXfYUbxbM2rrzyyvI2kgsuuKB8MGhfn0YQUsx39NFHxwEHHNBj6I033hgPP/xwbLrppnHOOefEoEGDOuog2OzACXRiuHHqB7eLk9+3bYn+T/c+Hxd//XfPwCnDinP3jL12HlE+ILQIN4rXvHoV7MCdUSsPnIBwY+DsrUyAAAECBAjkJZBUuLE63ephRF/hxmOPPRbTp08vv3bYYYeVV30UV1+MGjWqDC+23PJ3Dywsbne5/PLLo7iC48wzz4xtttmmR6fuvPPOuOuuu8rvnn/++cKNvM5x1tV2Yrjxll1HxrWf3iOGDO6Kea8ujw+e/8tYuHhF2cftt9go/nHKm8q//Xbe0nj/Ob+IYvz0s/aIoUO64vmXl8Whn3mou+f77DYqpn/6DTF4UFc8OXtxfORzD2d7Hs47Yef48Lu2iGdPOiSWzHgw230ovHUCwo3WWZqJAAECBAgQqLdA1uFGcaVFccVFX58i8Dj44IPLP8+YMSOuu+668iqP4sqMsWPH9vjaHXfcEXfffbdwo97nPcnddWK4UTTim+fvGW/YcUTZkydmL45PX/14bLvZsJjyiV1i802Glr//t5/OKx822nv8L59cEH9y5a/jLeNG9hhfvCL28998Osk+N1OUcKMZpc4aI9zorH7bLQECBAgQINB/gazDjdUfEFqEFsWzNObNm1f+r/E56aSTYs8994zGVR7Cjf4fFt9sj0Adw4337jc2Lj15XAwa1NUjoFhdsLga42/+4g2x0dC13wL2ysIVceyUX8Wcea+93aiY85KTx5VXaKzt88Iry+LEv3q0e3x7utXeWYUb7fXNcXbhRo5dUzMBAgQIECAwEAJZhxtz5syJe++9N5YsWRJHHnlkDBs2rDS8//7745Zbbil/Lm4/OeOMM+KJJ54ob2Fpdbgxc2bPZwUMRBOtmbfAUX/1fN4bWEv173jTJnHl6buXQcQ//+eLccH1T651j3vtMjI+/8e7xnabv/Zvt/F5YtaiOP2vH1sjqHjPhLFx7vE7xSYjhzQ1PjfYUw4bFe992/BYce7xserJR3IrX71tEBj07iNj0CfPb8PMpiRAgAABAgQItFageFPpQH6yDjdeD654veujjz5a3mZy3nnnlVdutOO2lIceeqh8+KkPgf4KfOq1x8Z09OeQfcfGTlttVBrMeGZh/PjhV17X4yN/sGWM2nhwOebXzy6Ke37xci38TnhXxLv2jBg97bQY/Myva7Enm9gwgaUHvi8WHnvGhk3i2wQIECBAgACBNguMGTMmdt999zav8vrT1zbcePDBB+Omm24qr9Q4++yzy7euXHbZZaVGcSXHttu+9qaGxqe/z9xYuHDhgDbQ4vkL/J8z/V/o8+9ia3bwl8dsGx94x6bx/Knvi2W//kVrJjVL1gIj3v/RGHPmF7Leg+IJECBAgACBzhAYMeK15+kN1CfbcGPVqlVx++23xyuvvFI+NHT77bfvYXjPPffEbbfdFoMHD44LL7ywDDmmTJlShhxeBTtQx826axOo4zM3dLp/Ap650T+3On/LMzfq3F17I0CAAAECBFopkG24sfqrYn/v936vfOZG41MEH1dddVU8/fTT3W8/KV4Be/HFF8eiRYvKB4+eeuqp3eOL20omT55cvkZ2woQJMXHixFYam4vA6woINxyQhoBww1noLSDccCYIECBAgAABAs0JZBtuFNu75ppr4vHHHy+vyvjwhz8cb3/722PFihXlFRvFQ0WLzz777BPHH398+fOtt94a9913X/lzcbXHoYceWgYaxbM4nnrqqfL3kyZNivHjxzenZxSBFggIN1qAWJMphBs1aWQLtyHcaCGmqQgQIECAAIFaCyQbbixYsCAuvfTS8jaSY489Nvbdd981GlG88nXatGlloFF8ipCjuGqj8SluSSkeJlo8VLT4FHNOnTq1DDTWNn6XXXaJU045JQYNWvurKWt9EmxuwASEGwNGn9zCwo3kWjLgBQk3BrwFCiBAgAABAgQyEUg23ChuO7nkkkvKIOKEE06Ivffee62kRcBRPDi0uAVl9c+uu+4aJ554YowcObLH74uAo3gl7OzZs3v8fv/994+jjjpKsJHJwa1TmcKNOnVzw/Yi3Ngwvzp+W7hRx67aEwECBAgQINAOgWTDjfXdbBFaLFmypHwta3GlRu9Qo/d8RSjSuIKjeG3N8OHD13dJ4wm0REC40RLGWkwi3KhFG1u6CeFGSzlNRoAAAQIECNRYoDbhRo17ZGs1FxBu1LzB67E94cZ6YHXIUOFGhzTaNgkQIECAAIENFhBubDChCQhsmIBwY8P86vRt4UadutmavQg3WuNoFgIECBAgQKD+AsKN+vfYDhMXEG4k3qAKyxNuVIidyVLCjUwapUwCBAgQIEBgwAWEGwPeAgV0uoBwo9NPwO/2L9xwFnoLCDecCQIECBAgQIBAcwLCjeacjCLQNgHhRttos5tYuJFdy9pesHCj7cQWIECAAAECBGoiINyoSSNtI18B4Ua+vWt15cKNVovmP59wI/8e2gEBAgQIECBQjYBwoxpnqxDoU0C44XA0BIQbzkJvAeGGM0GAAAECBAgQaE5AuNGck1EE2iYg3GgbbXYTCzeya1nbCxZutJ3YAgQIECBAgEBNBIQbNWmkbeQrINzIt3etrly40WrR/OcTbuTfQzsgQIAAAQIEqhEQblTjbBUCfQoINxyOhoBww1noLSDccCYIECBAgAABAs0JCDeaczKKQNsEhBtto81uYuFGdi1re8HCjbYTW4AAAQIECBCoiYBwoyaNtI18BYQb+fau1ZULN1otmv98wo38e2gHBAgQIECAQDUCwo1qnK1CoE8B4YbD0RAQbjgLvQWEG84EAQIECBAgQKA5AeFGc05GEWibgHCjbbTZTSzcyK5lbS9YuNF2YgsQIECAAAECNREQbtSkkbaRr4BwI9/etbpy4UarRfOfT7iRfw/tgAABAgQIEKhGQLhRjbNVCPQpINxwOBoCwg1nobeAcMOZIECAAAECBAg0JyDcaM7JKAJtExButI02u4mFG9m1rO0FCzfaTmwBAgQIECBAoCYCwo2aNNI28hUQbuTbu1ZXLtxotWj+8wk38u+hHRAgQIAAAQLVCAg3qnG2CoE+BYQbDkdDQLjhLPQWEG44EwQIECBAgACB5gSEG805GUWgbQLCjbbRZjexcCO7lrW9YOFG24ktQIAAAQIECNREQLhRk0baRr4Cwo18e9fqyoUbrRbNfz7hRv49tAMCBAgQIECgGgHhRjXOViHQp4Bww+FoCAg3nIXeAsINZ4IAAQIECBAg0JyAcKM5J6MItE1AuNE22uwmFm5k17K2FyzcaDuxBQgQIECAAIGaCAg3atJI28hXQLiRb+9aXblwo9Wi+c8n3Mi/h3ZAgAABAgQIVCMg3KjG2SoE+hQQbjgcDQHhhrPQW0C44UwQIECAAAECBJoTEG4052QUgbYJCDfaRpvdxMKN7FrW9oKFG20ntgABAgQIECBQEwHhRk0aaRv5Cgg38u1dqysXbrRaNP/5hBv599AOCBAgQIAAgWoEhBvVOFuFQJ8Cwg2HoyEg3HAWegsIN5wJAgQIECBAgEBzAsKN5pyMItA2AeFG22izm1i4kV3L2l6wcKPtxBYgQIAAAQIEaiIg3KhJI20jXwHhRr69a3Xlwo1Wi+Y/n3Aj/x7aAQECBAgQIFCNgHCjGmerEOhTQLjhcDQEhBvOQm8B4YYzQYAAAQIECBBoTkC40ZyTUQTaJiDcaBttdhMLN7JrWdsLFm60ndgCBAgQIECAQE0EhBs1aaRt5Csg3Mi3d62uXLjRatH85xNu5N9DOyBAgAABAgSqERBuVONsFQJ9Cgg3HI6GgHDDWegtINxwJggQIECAAAECzQkIN5pzMopA2wSEG22jzW5i4UZ2LWt7wcKNthNbgAABAgQIEKiJgHCjJo20jXwFhBv59q7VlQs3Wi2a/3zCjfx7aAcECBAgQIBANQLCjWqcrUKgTwHhhsPREBBuOAu9BYQbzgQBAgQIECBAoDkB4UZzTkYRaJuAcKNttNlNLNzIrmVtL1i40XZiCxAgQIAAAQI1ERBu1KSRtpGvgHAj3961unLhRqtF859PuJF/D+2AAAECBAgQqEZAuFGNs1UI9Ckg3HA4GgLCDWeht4Bww5kgQIAAAQIECDQnINxozskoAm0TEG60jTa7iYUb2bWs7QULN9pObAECBAgQIECgJgLCjZo00jbyFRBu5Nu7Vlcu3Gi1aP7zCTfy76EdECBAgAABAtUICDeqcbYKgT4FhBsOR0NAuOEs9BYQbjgTBAgQIECAAIHmBIQbzTkZRaBtAsKNttFmN7FwI7uWtb1g4UbbiS1AgAABAgQI1ERAuFGTRtpGvgLCjXx71+rKhRutFs1/PuFG/j20AwIECBAgQKAaAeFGNc5WIdCngHDD4WgICDechd4Cwg1nggABAgQIECDQnIBwozknowi0TUC40Tba7CYWbmTXsrYXLNxoO7EFCBAgQIAAgZoICDdq0kjbyFdAuJFv71pduXCj1aL5zyfcyL+HdkCAAAECBAhUIyDcqMbZKgT6FBBuOBwNAeGGs9BbQLjhTBAgQIAAAQIEmhMQbjTnZBSBtgkIN9pGm93Ewo3sWtb2goUbbSe2AAECBAgQIFATAeFGTRppG/kKCDfy7V2rKxdutFo0//mEG/n30A4IECBAgACBagSEG9U4W4VAnwLCDYejISDccBZ6Cwg3nAkCBAgQIECAQHMCwo3mnIwi0DYB4UbbaLObWLiRXcvaXrBwo+3EFiBAgAABAgRqIiDcqEkjbSNfAeFGvr1rdeXCjVaL5j+fcCP/HtoBAQIECBAgUI2AcKMaZ6sQ6FNAuOFwNASEG85CbwHhhjNBgAABAgQIEGhOQLjRnJNRBNomINxoG212Ews3smtZ2wsWbrSd2AIECBAgQIBATQSEGzVppG3kKyDcyLd3ra5cuNFq0fznE27k30M7IECAAAECBKoREG5U42wVAn0KCDccjoaAcMNZ6C0g3HAmCBAgQIAAAQLNCQg3mnMyikDbBIQbbaPNbmLhRnYta3vBwo22E1uAAAECBAgQqImAcKMmjbSNfAWEG/n2rtWVCzdaLZr/fMKN/HtoBwQIECBAgEA1AsKNapytQqBPAeGGw9EQEG44C70FhBvOBAECBAgQIECgOQHhRnNORhFom4Bwo2202U0s3MiuZW0vWLjRdmILECBAgAABAjUREG7UpJG2ka+AcCPf3rW6cuFGq0Xzn0+4kX8P7YAAAQIECBCoRkC4UY2zVQj0KSDccDgaAsINZ6G3gHDDmSBAgAABAgQINCcg3GjOySgCbRMQbrSNNruJhRvZtaztBQs32k5sAQIECBAgQKAmAsKNmjTSNvIVEG7k27tWVy7ccxfiTAAAIABJREFUaLVo/vMJN/LvoR0QIECAAAEC1QgIN6pxtgqBPgWEGw5HQ0C44Sz0FhBuOBMECBAgQIAAgeYEhBvNORlFoG0Cwo220WY3sXAju5a1vWDhRtuJLUCAAAECBAjUREC4UZNG2ka+AsKNfHvX6sqFG60WzX8+4Ub+PbQDAgQIECBAoBoB4UY1zlYh0KeAcMPhaAgIN5yF3gLCDWeCAAECBAgQINCcgHCjOSejCLRNQLjRNtrsJhZuZNeythcs3Gg7sQUIECBAgACBmggIN2rSSNvIV0C4kW/vWl25cKPVovnPJ9zIv4d2QIAAAQIECFQjINyoxtkqBPoUEG44HA0B4Yaz0FtAuOFMECBAgAABAgSaExBuNOdkFIG2CQg32kab3cTCjexa1vaChRttJ7YAAQIECBAgUBMB4UZNGmkb+QoIN/LtXasrF260WjT/+YQb+ffQDggQIECAAIFqBIQb1ThbhUCfAsINh6MhINxwFnoLCDecCQIECBAgQIBAcwLCjeacjCLQNgHhRttos5tYuJFdy9pesHCj7cQWIECAAAECBGoiINyoSSNtI18B4Ua+vWt15cKNVovmP59wI/8e2gEBAgQIECBQjYBwoxpnqxDoU0C44XA0BIQbzkJvAeGGM0GAAAECBAgQaE5AuNGck1EE2iYg3GgbbXYTCzeya1nbCxZutJ3YAgQIECBAgEBNBIQbNWmkbeQrINzIt3etrly40WrR/OcTbuTfQzsgQIAAAQIEqhEQblTjbBUCfQoINxyOhoBww1noLSDccCYIECBAgAABAs0JCDeaczKKQNsEhBtto81uYuFGdi1re8HCjbYTW4AAAQIECBCoiYBwoyaNtI18BYQb+fau1ZULN1otmv98wo38e2gHBAgQIECAQDUCwo1qnK1CoE8B4YbD0RAQbjgLvQWEG84EAQIECBAgQKA5gdqEGy+//HL3jjfZZJPo6up6XYEFCxbE8uXLyzEjR46MIUOGNCdmFIEWCwg3Wgya8XTCjYyb16bShRttgjUtAQIECBAgUDuBZMONF198Me69996477774phjjom3ve1ta8V/9tln48Ybb4zVw40i2Jg4cWLsu+++a3xn4cKFccMNN8TMmTO7/1aMP+igg+Lwww9fZyhSuxNgQwMuINwY8BYkU4BwI5lWJFOIcCOZViiEAAECBAgQSFwgqXBj6dKl8bOf/Sz+4z/+I4pwo/E59thj1xpUPPbYYzF9+vQ+iQ899NA45JBDuv9eXK0xderUKNZZ22fcuHFxyimnCDgSP7R1K0+4UbeO9n8/wo3+29X1m8KNunbWvggQIECAAIFWCyQTbqxatSq++MUvxty5c9fY49rCjWL8tGnT4oUXXijDiOOOOy7e+ta3xjPPPBNXX311ecvJ4MGD48ILL4yNN964nPPmm2+OBx54oPy5caXG/Pnz4/rrr49Zs2aVv580aVKMHz++1c7mI9CngHDD4WgICDechd4Cwg1nggABAgQIECDQnEBS4UZxVcVLL70Uu+22W+y9997x3e9+t9zF2sKNOXPmxGWXXRZFyNH7Co2nnnoqvvrVr5bfPeGEE8q5Vq5cGZMnT45FixZFcYXGqaee2i20bNmy8m/FFR0TJkwob2nxIVCVgHCjKun01xFupN+jqisUblQtbj0CBAgQIEAgV4Fkwo0CsAglNt988xg9enQUgcNFF11UXoGxtnCjcUtKcdXG2WefHZtttll3D1YPMhphxeLFi2PKlCnlfEcffXQccMABPXpWPLfj4Ycfjk033TTOOeecGDRoUK49VXdmAsKNzBrWxnKFG23EzXRq4UamjVM2AQIECBAgULlAUuHG6rtfPYxYW7jx05/+NL797W/H8OHDy1tPVn/bSXE1x5VXXhmzZ8+OffbZJ44//vjydpfLL7+8vILjzDPPjG222aYH9p133hl33XVXjBo1Ks4//3zhRuVHsXMXFG50bu9771y44Sz0FhBuOBMECBAgQIAAgeYEsg03br311vJNKmu70mJt4caMGTPiuuuuK5/PUVyZMXbs2B5Cd9xxR9x9993CjebOjVEtFBButBAz86mEG5k3sA3lCzfagGpKAgQIECBAoJYC2YYbrxdGrC3cWP02FuFGLc9ytpsSbmTbupYXLtxoOWn2Ewo3sm+hDRAgQIAAAQIVCQg3/he6v1duPPTQQ+XzQXwI9FfgU32/zbi/U/pepgInvCviXXtGjJ52Wgx+5teZ7kLZrRRYeuD7YuGxZ7RySnMRIECAAAECBFouMGbMmNh9991bPu/6TJhtuHH77bfHj370owG/LeWRRx5ZH29jCawhcOKVC6kQKAU+8e5hcfBbhsTQKSdH18wZVAjEyt8/IpZ/7DMkCBAgQIAAAQJJCwwdOlS40VeH1vVA0fvvvz9uueWWph8o2nh1bLHeGWecEdtuu22Ppft75UbSJ0xxWQi4LSWLNlVSpNtSKmHOahG3pWTVLsUSIECAAAECAyiQ7ZUb63oV7CWXXBLz58/vfluKV8EO4Cmz9OsKCDcckIaAcMNZ6C0g3HAmCBAgQIAAAQLNCWQbbjz33HPlq12Lz6GHHhqHHHJI945nzpwZV111VfnfH/3oR+Otb31rLF++PC6++OJYtGhRjBs3Lk499dTu8cUzMyZPnhxLly6NCRMmxMSJE5vTM4pACwSEGy1ArMkUwo2aNLKF2xButBDTVAQIECBAgECtBbINN4o3okybNi1eeOGF8vWuJ554Yrz5zW+OuXPnxpe+9KUyqBg8eHBccMEFMWLEiLKJjdfHFj8ffPDBZShSjCteEfvUU0+VYyZNmhTjx4+vddNtLi0B4UZa/RjIaoQbA6mf5trCjTT7oioCBAgQIEAgPYFkw40FCxbEpZdeWl5xceyxx8a+++67hl7j1pTGH4YMGVKOb3ze+973RvG/xqeYc+rUqWWgUXyKUKQISRqfXXbZJU455ZQYNGhQep1SUW0FhBu1be16b0y4sd5ktf+CcKP2LbZBAgQIECBAoEUCyYYbxTMyiudmFEHECSecEHvvvfdat1xccXHDDTeUt5s0PkVo8YEPfCAOOuigNb5TBBzTp0+P2bNn9/jb/vvvH0cddZRgo0UHyzTNCwg3mreq+0jhRt07vP77E26sv5lvECBAgAABAp0pkGy4sb7tKG5HWblyZfm1zTffPIqrOF7vM2/evO4rOIp38g4fPnx9lzSeQEsEhBstYazFJMKNWrSxpZsQbrSU02QECBAgQIBAjQVqE27UuEe2VnMB4UbNG7we2xNurAdWhwwVbnRIo22TAAECBAgQ2GAB4cYGE5qAwIYJCDc2zK9O3xZu1KmbrdmLcKM1jmYhQIAAAQIE6i8g3Kh/j+0wcQHhRuINqrA84UaF2JksJdzIpFHKJECAAAECBAZcQLgx4C1QQKcLCDc6/QT8bv/CDWeht4Bww5kgQIAAAQIECDQnINxozskoAm0TEG60jTa7iYUb2bWs7QULN9pObAECBAgQIECgJgLCjZo00jbyFRBu5Nu7Vlcu3Gi1aP7zCTfy76EdECBAgAABAtUICDeqcbYKgT4FhBsOR0NAuOEs9BYQbjgTBAgQIECAAIHmBIQbzTkZRaBtAsKNttFmN7FwI7uWtb1g4UbbiS1AgAABAgQI1ERAuFGTRtpGvgLCjXx71+rKhRutFs1/PuFG/j20AwIECBAgQKAaAeFGNc5WIdCngHDD4WgICDechd4Cwg1nggABAgQIECDQnIBwozknowi0TUC40Tba7CYWbmTXsrYXLNxoO7EFCBAgQIAAgZoICDdq0kjbyFdAuJFv71pduXCj1aL5zyfcyL+HdkCAAAECBAhUIyDcqMbZKgT6FBBuOBwNAeGGs9BbQLjhTBAgQIAAAQIEmhMQbjTnZBSBtgkIN9pGm93Ewo3sWtb2goUbbSe2AAECBAgQIFATAeFGTRppG/kKCDfy7V2rKxdutFo0//mEG/n30A4IECBAgACBagSEG9U4W4VAnwLCDYejISDccBZ6Cwg3nAkCBAgQIECAQHMCwo3mnIwi0DYB4UbbaLObWLiRXcvaXrBwo+3EFiBAgAABAgRqIiDcqEkjbSNfAeFGvr1rdeXCjVaL5j+fcCP/HtoBAQIECBAgUI2AcKMaZ6sQ6FNAuOFwNASEG85CbwHhhjNBgAABAgQIEGhOQLjRnJNRBNomINxoG212Ews3smtZ2wsWbrSd2AIECBAgQIBATQSEGzVppG3kKyDcyLd3ra5cuNFq0fznE27k30M7IECAAAECBKoREG5U42wVAn0KCDccjoaAcMNZ6C0g3HAmCBAgQIAAAQLNCQg3mnMyikDbBIQbbaPNbmLhRnYta3vBwo22E1uAAAECBAgQqImAcKMmjbSNfAWEG/n2rtWVCzdaLZr/fMKN/HtoBwQIECBAgEA1AsKNapytQqBPAeGGw9EQEG44C70FhBvOBAECBAgQIECgOQHhRnNORhFom4Bwo2202U0s3MiuZW0vWLjRdmILECBAgAABAjUREG7UpJG2ka+AcCPf3rW6cuFGq0Xzn0+4kX8P7YAAAQIECBCoRkC4UY2zVQj0KSDccDgaAsINZ6G3gHDDmSBAgAABAgQINCcg3GjOySgCbRMQbrSNNruJhRvZtaztBQs32k5sAQIECBAgQKAmAsKNmjTSNvIVEG7k27tWVy7caLVo/vMJN/LvoR0QIECAAAEC1QgIN6pxtgqBPgWEGw5HQ0C44Sz0FhBuOBMECBAgQIAAgeYEhBvNORlFoG0Cwo220WY3sXAju5a1vWDhRtuJLUCAAAECBAjUREC4UZNG2ka+AsKNfHvX6sqFG60WzX8+4Ub+PbQDAgQIECBAoBoB4UY1zlYh0KeAcMPhaAgIN5yF3gLCDWeCAAECBAgQINCcgHCjOSejCLRNQLjRNtrsJhZuZNeythcs3Gg7sQUIECBAgACBmggIN2rSSNvIV0C4kW/vWl25cKPVovnPJ9zIv4d2QIAAAQIECFQjINyoxtkqBPoUEG44HA0B4Yaz0FtAuOFMECBAgAABAgSaExBuNOdkFIG2CQg32kab3cTCjexa1vaChRttJ7YAgY4XWPrEo7Fq2ZKOd+gogJUrY/BmW8WQrbfvqG3bbP0FhBv177EdJi4g3Ei8QRWWJ9yoEDuTpYQbmTRKmQQyFJj/rzfH81++MFa88NsMq1dyKwRGvOM9sdVFfxODNxnbiunMQWDABYQbA94CBXS6gHCj00/A7/Yv3HAWegsIN5wJAgTaIbBi3tx46gN7Raxc2Y7pzZmRwOhDJ8ZWF341o4qVSqBvAeGG00FggAWEGwPcgISWF24k1IxEShFuJNIIZRComcD8f781fnvByTXbVeu2M+o9R8agEaNi+dxZsfDH/9a6iROcadCoTWLcvz6ZYGVKIrD+AsKN9TfzDQItFRButJQz68mEG1m3ry3FCzfawmpSAh0v8Mo/fT3mfuHMWjps/qdTYtNj/yRWrVzxuvvrGjwkXv2X78Scyad2j9v2sr+PEW8/JGLQ4O7frVzwarxy69/GC1d9rpZexaZ2u++F2u7NxjpLQLjRWf222wQFhBsJNmWAShJuDBB8wssKNxJujtIIZCxQ53Bjy3OuiE2O+FhT3Vlw9x3x3GdfG7vj1++OYbu/uc/vvXL7N2Lu1D9vat7cBgk3cuuYevsSEG44GwQGWEC4McANSGh54UZCzUikFOFGIo1QBoGaCdQ53Bi2+5ti1B984LU3wKxa1d25rmHDY8WrL8WYI0+OoTvuWv7t+SvOiZdv/lpsesKfxeanXhjR1RWrli6Jl775lVjwo3+OzU7+TIx45x+Wc6xctDCeOe7tsXzOrJqdBldu1K6hHbwh4UYHN9/W0xAQbqTRhxSqEG6k0IW0ahBupNUP1RCoi0Cdw43X69GQrbaLnb79k+jaaHgsmzUznj5633L4lmdfHpt88I/Kn+d9/cp48W8u7p5m++l3xvA371+GIXMv+0y8csv1dTkG3ftw5UbtWtqxGxJudGzrbTwVAeFGKp0Y+DqEGwPfg9QqEG6k1hH1EKiHQKeGG1tPuTaKh4X2DjG2OGtajDnq5DLAmHPxn8Srd36nu9Fb/MUXYszRnyzfLPPceR+P4laWun2EG3XraOfuR7jRub2380QEhBuJNCKBMoQbCTQhsRKEG4k1RDkEaiLQieHG4LFbxE7f+a8YNHJ0rHxlXsw88q2xcuH8sqPd4UZEGV40nsNR/G3n7z4UQ7bevgw3fvOpw2Lxw/9Vk1Pwu20IN2rX0o7dkHCjY1tv46kICDdS6cTA1yHcGPgepFaBcCO1jqiHQD0EOjHcWD3AePWOb8acS/+0u5nD37RfbHf196JryNDy6o1FP7s3Fj/0QIx6z4dj6A7jynHLnn0ynj5mv3ocgF67EG7Usq0duSnhRke23aZTEhBupNSNga1FuDGw/imuLtxIsSv51vTLJxfEE7MXx4oVv3vIYr67UXmzAl1dEdttsVEc8MbR3V/ptHBj0IhRsdM//DSKqzdWLVkcz37ikFj65IwehJt84ITY8rNfWitr8Z2n3r9H95UezdrnMk64kUun1LkuAeHGuoT8nUCbBYQbbQbOaHrhRkbNqqhU4UZF0B2wzIXXPxnf/88XO2CnttiXwFt3HxVf/rPxsfFGg6LTwo3N/vjcGPvxs0qaRQ/8IGadcdQaTDt+/YdRvGml8SnemtI1bKPX/nPVqihfBfv5M2p5wIQbtWxrR25KuNGRbbfplASEGyl1Y2BrEW4MrH+Kqws3UuxKfjX963/Ni3OvfSK/wlXccoGPH7pNnP7h7Tsu3Njp5v+Oodvt/NpzM047IhY/+OMettv81Y0x8g8OL39XvEVlzsWnlWPGnvyZGHviGa+FHGt52GjLGzRAEwo3Bgjesi0XEG60nNSEBNZPQLixfl51Hi3cqHN3+7c34Ub/3Hyrp8Bl33kmvvXvc7CsRWDCG0bHTlu/9n+dn/HMovjVUwtq7VRcvfG1v9yjo8KNMUeeHFuc9YWIrq5YMuOhePakg9fo8Y433RfDxu2x1ltWxp706djsk+eU35//b9+N3174ydqdEeFG7VrasRsSbnRs6208FQHhRiqdGPg6hBsD34PUKhBupNaRPOu59Bsz47s/ej7P4tdR9fWf2SP23m1UrFj5+s8R6erqimnfejpuvntuOePh79g8/uRD28dWmw7tscLTc5bE1Jtmxk8efbWWXnvuNCL+7rw9Oyrc2PGme2PYuDe+duXFX/1pvHrHt3r0tnyLyrd/EoNGbRJLn/qfeOaj7+jx99WfxTH/rn+K357/idqdDeFG7VrasRsSbnRs6208FQHhRiqdGPg6hBsD34PUKhBupNaRPOupc7jxzQv2ijfssPE6G7NqVcT/+/Yz8Z3/mBMf+8Ot4/Qjd4hBXWv/2vIVq2LSF2fEL56o31UcnRZujHr3h2LrydMjBg0ubzd5+uh912h68bDRHf/+P2PIFtvEykUL4zeffE+Ph41uetxpsfnpk8srN3q/JnadBy+TAcKNTBqlzHUKCDfWSWQAgfYKCDfa65vT7MKNnLpVTa3CjWqc675KncONQ/YdG3vsuHEsXrqyRxuHDhkU8xcujz89cocYOqQrFi1ZGX809ZF4bt6yuPWSN8dmo4eU43/26/nx17c8G6M2HhxnHL1D7Lbda0HJo08vjBMufaR2R6PTwo3tr/nnGP6WA8o+vnjdF2LeddPW2tPt/vq7sfF+/6f8WxGCvHDlubHgnjvXeObGi1/7fMy74Yu1OxfCjdq1tGM3JNzo2NbbeCoCwo1UOjHwdQg3Br4HqVUg3EitI3nWU+dw4/U68pE/2DL+8tidyis07vnFy3HGVx6L9+43Ni795K7l73797KI47uJfdU9RBB5F8DFi+OAobk858oJf5tnw16m6k8KNEW8/JLb54reia/CQWPHS8/H00RP6fJXr0O12iR2/cU90Df/dVUCrViwvv9v4FK+Ofeb4d9buTBQbEm7Usq0duSnhRke23aZTEhBupNSNga1FuDGw/imuLtxIsSv51dSp4cY/TnlT7Lz18Cgex3HytEfL20yKAOOas/aIkRsPjn954MX40j8+293QItS4ZcqbYosxQ2P+ohVxzORfxZx5S/NruHCjFNjirGkx5qiTy5/L17hO/fPX7eVGe+wdW13w1Ri26549xhUhx8If/1s895nja3UWVt+McKO2re24jQk3Oq7lNpyagHAjtY4MXD3CjYGzT3Vl4Uaqncmrrk4MN/5w/83ikk/sEoMGdZVvQPnY1EfX2bR3vnlMXHHabjF4UJcrN9apVd8Bw3Z/U2z8tgNf2+CqlfHq9/++zys+6qIg3KhLJ+1DuOEMEBhgAeHGADcgoeWFGwk1I5FShBuJNCLzMjox3Pj6Z98Ye+0ysrxq43N/+1R8//4X1trFYw7eqrxF5U27jIx377tpDBs6qBz3Dz+YG1/41tOZd37N8jvptpTaNa+NGxJutBHX1JUKCDcq5bYYgTUFhBtORUNAuOEs9BYQbjgTrRDotHBjn91GxfRPv2GdV2Cs/vyN1Z1/+OBL8RdffbwV9MnNIdxIriVJFCTcSKINimiBgHCjBYimILAhAsKNDdGr13eFG/XqZyt2I9xohaI5Oi3cuPrMN8T+bxwdxetfr7l9VnztjtlrPQSN21CKN8IWt680PgsWr4jPXvtk3PfLl2t3eIQbtWtpSzYk3GgJo0kSEBBuJNAEJXS2gHCjs/u/+u6FG85CbwHhhjPRCoFOCje232KjuHnym8rXv7746vL40Pm/jIWLV6yT8R1v2iROOWK78vaU4uNtKeskM6BGAsKNGjWzw7ci3OjwA2D7Ay8g3Bj4HqRSgXAjlU6kU4dwI51e5FxJJ4UbX/jUrvHufceW7br57rnx+W+u33MzilfB7rDlRrFk2co48dJH4onZi3Nu/Rq1u3KjVu1s2WaEGy2jNNEACwg3BrgBlicg3HAGGgLCDWeht4Bww5lohUCnhBvFa16/e8mbY+TwwbFoyco4/tJH4unf9gwniis0Pj1xx+jq6oq/+9fn4rs/er4HcXHVxy7bDO/z+63ox0DOIdwYSP101xZupNsbla2fgHBj/byMJtByAeFGy0mznVC4kW3r2la4cKNttB01caeEG+eesHMc+a4tyt7+4OcvxaevXvOhoEccuEWcf+LO5RtS/vt/Xo0/vux/epyFf5zypth56+Gu3OiofyE2K9xwBuoiINyoSyftI1sB4Ua2rWt54cKNlpNmP6FwI/sWJrGBTgg3RgwfHMUtJcXVG8tXrIpJX5wRv3hiwRr+b9l1ZFz76T1iyOCu8oGj/99/vRiXfOO1W1euOG23mPCG0eXPc+Ytjfed84sk+tfKIly50UrN+swl3KhPLzt9J8KNTj8B9j/gAsKNAW9BMgUIN5JpRTKFCDeSaUXWhXRCuHHG0TvECe/duuzTQ4/Pj09Mm9FnzyaftEu8//c27/PvK1dFTPvW0+UzO+r2EW7UraOt2Y9wozWOZhl4AeHGwPdABR0uINzo8AOw2vaFG85CbwHhhjPRCoFOCDe+/tk3xl67jIwimPjcDU/G9//zxdel+4uP7BAfOmiLKK74WP0z96VlcfVts+K2e3s+i6MVfUhhDuFGCl1IrwbhRno9UVH/BIQb/XPzLQItExButIwy+4mEG9m3sOUbEG60nLQjJ+yEcKO/jT38HZvHqI0Hx7Chg+Kx3yyK+375cn+nyuJ7wo0s2lR5kcKNyskt2CYB4UabYE1LoFkB4UazUvUfJ9yof4/Xd4fCjfUVM35tAsIN56IhINxwFtYmINxwLuoiINyoSyftI1sB4Ua2rWt54cKNlpNmP6FwI/sWJrEB4UYSbUiiCOFGEm1IrgjhRnItUVA/BYQb/YTzNQKtEhButEoy/3mEG/n3sNU7EG60WrQz5xNudGbf17Zr4Yaz4MoNZ6DOAsKNOnfX3rIQEG5k0aZKihRuVMKc1SLCjazalWyxwo1kW1N5YcKNysmzWNCVG1m0SZFNCAg3mkAyhEA7BYQb7dTNa27hRl79qqJa4UYVyvVfQ7hR/x43u0PhRrNSnTVOuNFZ/a7zboUbde6uvWUhINzIok2VFCncqIQ5q0WEG1m1K9lihRvJtqbywoQblZNnsaBwI4s2KbIJAeFGE0iGEGingHCjnbp5zS3cyKtfVVQr3KhCuf5rCDfq3+NmdyjcaFaqs8YJNzqr33XerXCjzt21tywEhBtZtKmSIoUblTBntYhwI6t2JVuscCPZ1lRemHCjcvIsFhRuZNEmRTYhINxoAskQAu0UEG60UzevuYUbefWrimqFG1Uo138N4Ub9e9zsDoUbzUp11jjhRmf1u867FW7Uubv2loWAcCOLNlVSpHCjEuasFhFuZNWuZIsVbiTbmsoLE25UTp7FgsKNLNqkyCYEhBtNIBlCoJ0Cwo126uY1t3Ajr35VUa1wowrl+q8h3Kh/j5vdoXCjWanOGifc6Kx+13m3wo06d9feshAQbmTRpkqKFG5UwpzVIsKNrNqVbLHCjWRbU3lhwo3KybNYULiRRZsU2YSAcKMJJEMItFNAuNFO3bzmFm7k1a8qqhVuVKFc/zWEG/XvcbM7FG40K9VZ44QbndXvOu9WuFHn7tpbFgLCjSzaVEmRwo1KmLNaRLiRVbuSLVa4kWxrKi9MuFE5eRYLCjeyaJMimxAQbjSBZAiBdgoIN9qpm9fcwo28+lVFtcKNKpTrv4Zwo/49bnaHwo1mpTprnHCjs/pd590KN+rcXXvLQkC4kUWbKilSuFEJc1aLCDeyaleyxQo3km1N5YUJNyonz2JB4UYWbVJkEwIdG24sWLAgli9fXhKNHDkyhgwZ0gSXIQRaLyDcaL1prjMKN3LtXPvqFm60z7aTZhZudFK3X3+vwg1nYW0Cwg1Dt2VzAAAgAElEQVTnoi4CWYcbq1atiq985Ssxe/bs6OrqWqMnRXhx4IEHxhFHHNH9t4ULF8YNN9wQM2fO7P5d8d2DDjooDj/88LXOU5dm20eaAsKNNPsyEFUJNwZCPe01hRtp9yeX6oQbuXSq/XUKN9pvnOMKwo0cu6bmtQlkH25cccUV8dxzz/XZ3b322is+/vGPl38vrtaYOnVqLF26dK3jx40bF6eccoqAw7+VSgWEG5VyJ72YcCPp9gxIccKNAWGv3aLCjdq1tN8bEm70m67WXxRu1Lq9HbW5rMONIqy49NJLy9tL9tlnn9hjjz26bzUpulj8fuedd44dd9yxbOrNN98cDzzwQPlz40qN+fPnx/XXXx+zZs0qfz9p0qQYP358Rx0Cmx1YAeHGwPqntLpwI6VupFGLcCONPuRehXAj9w62rn7hRuss6zSTcKNO3ezsvWQdbixevDimTJkSK1asiNNPP707xFhbS1euXBmTJ0+ORYsWRXGFxqmnnto9bNmyZeXfiis6JkyYEBMnTuzsU2H3lQoINyrlTnox4UbS7RmQ4oQbA8Jeu0WFG7Vrab83JNzoN12tvyjcqHV7O2pzWYcbxbM2rrzyyvI2kgsuuKB8MGhfn0YQUlzNcfTRR8cBBxzQY+iNN94YDz/8cGy66aZxzjnnxKBBgzrqINjswAkINwbOPrWVhRupdWTg6xFuDHwP6lCBcKMOXWzNHoQbrXGs2yzCjbp1tHP3k3W48dhjj8X06dPL7h122GHx0ksvlVdfjBo1qgwvttxyy+7Ozp07Ny6//PIoruA488wzY5tttunR9TvvvDPuuuuu8rvnn3++cKNz/01UvnPhRuXkyS4o3Ei2NQNWmHBjwOhrtbBwo1bt3KDNCDc2iK+2XxZu1La1HbexrMON4kqL4oqLvj5F4HHwwQeXf54xY0Zcd9115VUexZUZY8eO7fG1O+64I+6++27hRsf9Exj4DQs3Br4HqVQg3EilE+nUIdxIpxc5VyLcyLl7ra1duNFaz7rMJtyoSyftI+twY/UHhBahRfEsjXnz5pX/a3xOOumk2HPPPaNxlUerw43nn3/eKSKwQQKHnve71xJv0ES+nL3An39o8zhs/1Ex/8wjY8XjD2e/HxvYcIFh//eY2Pi0izd8IjN0tMCXbn0h/vkn8zvawOZfExi/3bD48mnbxtJ/+U4suuoCLARKgTG3zSBBoCUCW2yxRUvm6e8kWYcbc+bMiXvvvTeWLFkSRx55ZAwbNqx0uP/+++OWW24pfy5uPznjjDPiiSeeKG9haXW48dBDD0XxQFIfAv0V+NRrd1b5EIgT3hXxrj0jRk87LQY/82siBGLpge+LhceeQYLABgl840cRP3pkg6bw5ZoI7LRFxHlHRgy79/sx4u+vrMmubGNDBV768r9u6BS+TyDGjBkTu++++4BKZB1uvJ5c8XrXRx99tLzN5Lzzziuv3GjHbSmu3BjQ81uLxV25UYs2tmQTrtxoCWOtJnHlRq3aOWCbceXGgNEnt7ArN5JrSRIF/f/tnQmwHUUdrzthNyxhUYiIBniRQgWEGDZBRRHjzmoQiIgaKxEKiaKgIJgARsLmAqkSBQQFAUFZRIESEIEgyCqCgKABNAiRJWyBrK9+8+z7+p6cpe85M326e76psgz3znT/+/vPnen5pruHkRtRpCGLIBi5UVEa7733XnP++ecXIzWOOOIIo6+knHLKKUVtGskxatSoQTWz5kZFiaDYjgRYc6MjotrswJobtUm1d0NZc8MbFTu2IcCaG5welgBrbnAuNCPAmhucF7kQSHbkxrJly8yVV15pXnjhhWLR0A033HBQTm6++WZzxRVXmBVWWMEcc8wxheSYPn16ITn4FGwup28e7UBu5JHHMlqB3CiDYl5lIDfyyme/WoPc6Bf5+OpFbsSXkxgiQm7EkAViKINAsnLj1VdfHZAV22+/fbHmht0kPs444wzz+OOPD3z9RJ+APe6448yCBQuKhUenTJkysL/WzJg2bVrxGdmxY8eaCRMmlMGWMiDgRQC54YWpFjshN2qR5iE1ErkxJFzs3IIAcoNTwxJAbnAuNCOA3OC8yIVAsnJDCfjRj35kHn300WJUxh577GG22247s2TJkmLEhhYV1bbVVluZ/fffv/j3ZZddZmbPnl38W6M9xo8fXwgNrcUxZ86c4ueTJk0yY8aMySW/tCMBAsiNBJIUKETkRiDQCVWD3EgoWRGHityIODmBQ0NuBAaeSHXIjUQSRZgdCSQtN/TJ15kzZxZCQ5skh0Zt2E1TUrSYqBYV1fbyyy+bGTNmFEKj2f6jR482kydPNsOHD+8Ijh0gUBYB5EZZJNMvB7mRfg7LbgFyo2yi9SwPuVHPvDdrNXKDc6EZAeQG50UuBJKWG0qCBIcWDtUUFHfbZJNNzMSJE82IESMG/VyCQ5+EffLJJwf9fNy4cWavvfZCbORyZifUDuRGQsmqOFTkRsWAEyweuZFg0iIMGbkRYVL6FBJyo0/gI68WuRF5ggjPm0DycsO2VNLitddeM1o/QyM1GqVGIxFJETuCQ9/kXXXVVb2hsSMEyiSA3CiTZtplITfSzl8V0SM3qqBavzKRG/XLeasWIzc4F5oRQG5wXuRCIBu5kUtCaEf9CCA36pfzVi1GbnAuNBJAbnBOlEEAuVEGxTzKQG7kkceyW4HcKJso5fWLAHKjX+SpFwL/I4Dc4FSwBJAbnAvIDc6BKgggN6qgmmaZyI0081Z11MiNqglTfigCyI1QpKkHAi0IIDc4NZAbnAOtCDByg3OjDALIjTIo5lEGciOPPJbdCuRG2UQpr18EkBv9Ik+9EPgfAeQGpwJyg3MAucE5UCUB5EaVdNMqG7mRVr5CRYvcCEWaeqomgNyomjDlQ6ADAeQGpwhyg3MAucE5UCUB5EaVdNMqG7mRVr5CRYvcCEWaeqomgNyomjDlQwC5wTngSYA1NzxB1Wg3pqXUKNkVNhW5USHcxIpGbiSWsEDhIjcCgaaaygkgNypHTAUQaE+AkRucIZYAcoNzoZEAcoNzogwCyI0yKOZRBnIjjzyW3QrkRtlEKa9fBJAb/SJPvRD4HwHkBqcCcoNzoBUB5AbnRhkEkBtlUMyjDORGHnksuxXIjbKJUl6/CCA3+kWeeiGA3OAcaCDAyA1OiUYCyA3OiTIIIDfKoJhHGciNPPJYdiuQG2UTpbx+EUBu9Is89UIAucE5gNzgHOhAALnBKVIGAeRGGRTzKAO5kUcey24FcqNsopTXLwLIjX6Rp14IIDc4B5AbnAPIDc6BAASQGwEgJ1IFciORRAUOE7kRGDjVVUYAuVEZWgqGgB8B1tzw41SHvZiWUocsD62NjNwYGi/2bk4AucGZYQkgNzgXmhFAbnBe5EIAuZFLJmlHsgSQG8mmrvTAkRulI02+QORG8imMogHIjSjSEEUQyI0o0hBdEMiN6FJCQF0SQG50CY7DIFAWAeRGWSTTLwe5kX4Oy24BcqNsovUsD7lRz7w3azVyg3OBkRucAzkTQG7knF3algQB5EYSaQoSJHIjCOakKkFuJJWuaINFbkSbmuCBITeCI0+iQkZuJJEmgvQggNzwgMQuEKiSAHKjSrpplY3cSCtfIaJFboSgnH8dyI38c+zbQuSGL6l67YfcqFe+c24tciPn7NK2JAggN5JIU5AgkRtBMCdVCXIjqXRFGyxyI9rUBA8MuREceRIVIjeSSBNBehBAbnhAYhcIVEkAuVEl3bTKRm6kla8Q0SI3QlDOvw7kRv459m0hcsOXVL32Q27UK985txa5kXN2aVsSBJAbSaQpSJDIjSCYk6oEuZFUuqINFrkRbWqCB4bcCI48iQqRG0mkiSA9CCA3PCCxCwSqJIDcqJJuWmUjN9LKV4hokRshKOdfB3Ij/xz7thC54UuqXvshN+qV75xbi9zIObu0LQkCyI0k0hQkSORGEMxJVYLcSCpd0QaL3Ig2NcEDQ24ER55EhciNJNJEkB4EkBsekNgFAlUSQG5USTetspEbaeUrRLTIjRCU868DuZF/jn1biNzwJVWv/ZAb9cp3zq1FbuScXdqWBAHkRhJpChIkciMI5qQqQW4kla5og0VuRJua4IEhN4IjT6JC5EYSaSJIDwLIDQ9I7AKBKgkgN6qkm1bZyI208hUiWuRGCMr514HcyD/Hvi1EbviSqtd+yI165Tvn1iI3cs4ubUuCAHIjiTQFCRK5EQRzUpUgN5JKV7TBIjeiTU3wwJAbwZEnUSFyI4k0EaQHAeSGByR2gUCVBJAbVdJNq2zkRlr5ChEtciME5fzrQG7kn2PfFiI3fEnVaz/kRr3ynXNrkRs5Z5e2JUEAuZFEmoIEidwIgjmpSpAbSaUr2mCRG9GmJnhgyI3gyJOoELmRRJoI0oMAcsMDErtAoEoCyI0q6aZVNnIjrXyFiBa5EYJy/nUgN/LPsW8LkRu+pOq1H3KjXvnOubXIjZyzS9uSIIDcSCJNQYJEbgTBnFQlyI2k0hVtsMiNaFMTPDDkRnDkSVSI3EgiTQTpQQC54QGJXSBQJQHkRpV00yobuZFWvkJEi9wIQTn/OpAb+efYt4XIDV9S9doPuVGvfOfcWuRGztmlbUkQQG4kkaYgQSI3gmBOqhLkRlLpijZY5Ea0qQkeGHIjOPIkKkRuJJEmgvQggNzwgMQuEKiSAHKjSrpplY3cSCtfIaJFboSgnH8dyI38c+zbQuSGL6l67YfcqFe+c24tciPn7NK2JAggN5JIU5AgkRtBMCdVCXIjqXRFGyxyI9rUBA8MuREceRIVIjeSSBNBehBAbnhAYhcIVEkAuVEl3bTKRm6kla8Q0SI3QlDOvw7kRv459m0hcsOXVL32Q27UK985txa5kXN2aVsSBJAbSaQpSJDIjSCYk6oEuZFUuqINFrkRbWqCB4bcCI48iQqRG0mkiSA9CCA3PCCxCwSqJIDcqJJuWmUjN9LKV4hokRshKOdfB3Ij/xz7thC54UuqXvshN+qV75xbi9zIObu0LQkCyI0k0hQkSORGEMxJVYLcSCpd0QaL3Ig2NcEDQ24ER55EhciNJNJEkB4EkBsekNgFAlUSQG5USTetspEbaeUrRLTIjRCU868DuZF/jn1biNzwJVWv/ZAb9cp3zq1FbuScXdqWBAHkRhJpChIkciMI5qQqQW4kla5og0VuRJua4IEhN4IjT6JC5EYSaSJIDwLIDQ9I7AKBKgkgN6qkm1bZyI208hUiWuRGCMr514HcyD/Hvi1EbviSqtd+yI165Tvn1iI3cs4ubUuCAHIjiTQFCRK5EQRzUpUgN5JKV7TBIjeiTU3wwJAbwZEnUSFyI4k0EaQHAeSGByR2gUCVBJAbVdJNq2zkRlr5ChEtciME5fzrQG7kn2PfFiI3fEnVaz/kRr3ynXNrkRs5Z5e2JUEAuZFEmoIEidwIgjmpSpAbSaUr2mCRG9GmJnhgyI3gyJOoELmRRJoI0oMAcsMDErtAoEoCyI0q6aZVNnIjrXyFiBa5EYJy/nUgN/LPsW8LkRu+pOq1H3KjXvnOubXIjZyzS9uSIIDcSCJNQYJEbgTBnFQlyI2k0hVtsMiNaFMTPDDkRnDkSVSI3EgiTQTpQQC54QGJXSBQJQHkRpV00yobuZFWvkJEi9wIQTn/OpAb+efYt4XIDV9S9doPuVGvfOfcWuRGztmlbUkQQG4kkaYgQSI3gmBOqhLkRlLpijZY5Ea0qQkeGHIjOPIkKkRuJJEmgvQggNzwgMQuEKiSAHKjSrpplY3cSCtfIaJFboSgnH8dyI38c+zbQuSGL6l67YfcqFe+c24tciPn7NK2JAggN5JIU5AgkRtBMCdVCXIjqXRFGyxyI9rUBA8MuREceRIVIjeSSBNBehBAbnhAYhcIVEkAuVEl3bTKRm6kla8Q0SI3QlDOvw7kRv459m0hcsOXVL32Q27UK985txa5kXN2aVsSBJAbSaQpSJDIjSCYk6oEuZFUuqINFrkRbWqCB4bcCI48iQqRG0mkiSA9CCA3PCCxCwSqJIDcqJJuWmUjN9LKV4hokRshKOdfB3Ij/xz7thC54UuqXvshN+qV75xbi9zIObu0LQkCyI0k0hQkSORGEMxJVYLcSCpd0QaL3Ig2NcEDQ24ER55EhciNJNJEkB4EkBsekNgFAlUSQG5USTetspEbaeUrRLTIjRCU868DuZF/jn1biNzwJVWv/ZAb9cp3zq1FbuScXdqWBAHkRhJpChIkciMI5qQqQW4kla5og0VuRJua4IEhN4IjT6JC5EYSaSJIDwLIDQ9I7AKBKgkgN6qkm1bZyI208hUiWuRGCMr514HcyD/Hvi1EbviSqtd+yI165Tvn1iI3cs4ubUuCAHIjiTQFCRK5EQRzUpUgN5JKV7TBIjeiTU3wwJAbwZEnUSFyI4k0EaQHAeSGByR2gUCVBJAbVdJNq2zkRlr5ChEtciME5fzrQG7kn2PfFiI3fEnVaz/kRr3ynXNrkRs5Z5e2JUEAuZFEmoIEidwIgjmpSpAbSaUr2mCRG9GmJnhgyI3gyJOoELmRRJoI0oMAcsMDErtAoEoCyI0q6aZVNnIjrXyFiBa5EYJy/nUgN/LPsW8LkRu+pOq1H3KjXvnOubXIjZyzS9uSIIDcSCJNQYJEbgTBnFQlyI2k0hVtsMiNaFMTPDDkRnDkSVSI3EgiTQTpQQC54QGJXSBQJQHkRpV00yobuZFWvkJEi9wIQTn/OpAb+efYt4XIDV9S9doPuVGvfOfcWuRGztmlbUkQQG4kkaYgQSI3gmBOqhLkRlLpijZY5Ea0qQkeGHIjOPIkKkRuJJEmgvQggNzwgMQuEKiSAHKjSrpplY3cSCtfIaJFboSgnH8dyI38c+zbQuSGL6l67YfcqFe+c24tciPn7NK2JAggN5JIU5AgkRtBMCdVCXIjqXRFGyxyI9rUBA8MuREceRIVIjeSSBNBehBAbnhAYhcIVEkAuVEl3bTKRm6kla8Q0SI3QlDOvw7kRv459m0hcsOXVL32Q27UK985txa5kXN2aVsSBJAbSaQpSJDIjSCYk6oEuZFUuqINFrkRbWqCB4bcCI48iQqRG0mkiSA9CCA3PCCxCwSqJIDcqJJuWmUjN9LKV4hokRshKOdfB3Ij/xz7thC54UuqXvshN+qV75xbi9zIObu0LQkCyI0k0hQkSORGEMxJVYLcSCpd0QaL3Ig2NcEDQ24ER55EhciNJNJEkB4EkBsekNgFAlUSQG5USTetspEbaeUrRLTIjRCU868DuZF/jn1biNzwJVWv/ZAb9cp3zq1FbuScXdqWBAHkRhJpChIkciMI5qQqQW4kla5og0VuRJua4IEhN4IjT6JC5EYSaSJIDwLIDQ9I7AKBKgkgN6qkm1bZyI208hUiWuRGCMr514HcyD/Hvi1EbviSqtd+yI165Tvn1iI3cs4ubUuCAHIjiTQFCRK5EQRzUpUgN5JKV7TBIjeiTU3wwJAbwZEnUSFyI4k0EaQHAeSGByR2gUCVBJAbVdJNq2zkRlr5ChEtciME5fzrQG7kn2PfFiI3fEnVaz/kRr3ynXNrkRs5Z5e2JUEAuZFEmoIEidwIgjmpSpAbSaUr2mCRG9GmJnhgyI3gyJOoELmRRJoI0oMAcsMDErtAoEoCyI0q6aZVNnIjrXyFiBa5EYJy/nUgN/LPsW8LkRu+pOq1H3KjXvnOubXIjZyzS9uSIIDcSCJNQYJEbgTBnFQlyI2k0hVtsMiNaFMTPDDkRnDkSVSI3EgiTQTpQQC54QGJXSBQJQHkRpV00yobuZFWvkJEi9wIQTn/OpAb+efYt4XIDV9S9doPuVGvfOfcWuRGztmlbUkQQG4kkaYgQSI3gmBOqhLkRlLpijZY5Ea0qQkeGHIjOPIkKkRuJJEmgvQggNzwgMQuEKiSAHKjSrpplY3cSCtfIaJFboSgnH8dyI38c+zbQuSGL6l67YfcqFe+c24tciPn7NK2JAggN5JIU5AgkRtBMCdVCXIjqXRFGyxyI9rUBA8MuREceRIVIjeSSBNBehBAbnhAYhcIVEkAuVEl3bTKRm6kla8Q0SI3QlDOvw7kRv459m0hcsOXVL32Q27UK985txa5kXN2aVsSBJAbSaQpSJDIjSCYk6oEuZFUuqINFrkRbWqCB4bcCI48iQqRG0mkiSA9CCA3PCCxCwSqJIDcqJJuWmUjN9LKV4hokRshKOdfB3Ij/xz7thC54UuqXvshN+qV75xbi9zIObu0LQkCyI0k0hQkSORGEMxJVYLcSCpd0QaL3Ig2NcEDQ24ER55EhciNJNJEkB4Eais3Xn75ZbN48eIC0YgRI8yKK67ogYtdIFA+AeRG+UxTLRG5kWrmqosbuVEd2zqVjNyoU7bbtxW5wbnQjAByg/MiFwK1kxuvvPKKOeecc8xjjz02kMNhw4aZnXbayXzsYx8z+jcbBEISQG6EpB13XciNuPPTj+iQG/2gnl+dyI38ctpti5Ab3ZLL+zjkRt75rVPraiU3NFpjxowZZuHChU1zvPHGG5vJkycjOOr0FxBBW5EbESQhkhCQG5EkIqIwkBsRJSPhUJAbCSev5NCRGyUDzaQ45EYmiaQZplZy45JLLjG33357kXY7UuOll14yZ599tpk7d27x80mTJpkxY8ZwakAgGAHkRjDU0VeE3Ig+RcEDRG4ER55lhciNLNPaVaOQG11hy/4g5Eb2Ka5NA2sjN5YuXWqmTZtmFixYYDRCY8qUKQNJXrRoUfE7jegYO3asmTBhQm1OABrafwLIjf7nIJYIkBuxZCKeOJAb8eQi5UiQGylnr9zYkRvl8sylNORGLpmkHbWRG6+++qqZPn16sYjo3nvvbbbddttB2T/33HPN/fffb0aOHGmOPPJIM3z4cM4OCAQhgNwIgjmJSpAbSaQpaJDIjaC4s60MuZFtaofcMOTGkJHV4gDkRi3SXItG1kZuzJs3z5x66qlGIzimTp1qNthgg0EJvvrqq831119vVl99dXP00UcjN2px+sfRSORGHHmIIQrkRgxZiCsG5EZc+Ug1GuRGqpkrP27kRvlMcygRuZFDFmmDCNRGbjz00EPmrLPOKhYL1ciMtddee9AZcNVVV5kbb7wRucHfRXACyI3gyKOtELkRbWr6Fhhyo2/os6oYuZFVOntqDHKjJ3zZHozcyDa1tWtYbeTGI488Ys4880zkRu1O8fgbjNyIP0ehIkRuhCKdTj3IjXRyFXOkyI2YsxM2NuRGWN6p1IbcSCVTxNmJAHLjf4QYudHpVOH3VRFAblRFNr1yrdx4dMd10wueiCshgNyoBGvtCkVu1C7lLRuM3OBcaEYAucF5kQuB2siNqqalfPjDHzZaz4MNAhCAAAQgAAEIQAACEIAABCBQRwI777yzOe200/ra9NrIjaefftqccsopBezDDjvMjBo1ahD4bkduTJw4sa8JpHIIQAACEIAABCAAAQhAAAIQgEA/Cay33nrIjVAJ4FOwoUhTDwQgAAEIQAACEIAABCAAAQhAICyB2ozcWLx4sTnuuOPMggULzMYbb2ymTJkyQHrRokVm2rRpZuHChWbs2LFmwoQJYbNAbRCAAAQgAAEIQAACEIAABCAAAQh0TaA2ckOELrvsMjN79uwC1i677GLGjx9fCA19InbOnDnFzydNmmTGjBnTNVAOhAAEIAABCEAAAhCAAAQgAAEIQCAsgVrJjZdfftnMmDGjEBrahg0bZpYtWzZAfPTo0Wby5Mlm+PDhYbNAbRCAAAQgAAEIQAACEIAABCAAAQh0TaBWckOUJDjOPPNM8+STTw6CNm7cOLPXXnshNro+lTgQAhCAAAQgAAEIQAACEIAABCDQHwK1kxsW83PPPTcwgmOttdYyq666an8yQK0QgAAEIAABCEAAAhCAAAQgAAEI9ESgtnKjJ2ocDAEIQAACEIAABCAAAQhAAAIQgEA0BJAb0aSCQCAAAQhAAAIQgAAEIAABCEAAAhDohgByoxtqHAMBCEAAAhCAAAQgAAEIQAACEIBANASQG9GkgkAgAIEYCNx1113muuuuM+utt5458MADk15k+J577jFXXnmlefHFFwu022+/vdlzzz1jwEwMEIAABAYR0NfrXnjhheJnq6yyCmuhRXp+LFmyxLz00kvkKdL8EBYE6k4AuVH3M4D2Q6AiAo888oj58Y9/XJT+6U9/2rzzne9sWtPvf/97c+2115pRo0aZL3/5y32XCZdddpmZPXu2WX311c1RRx1lVlhhhYoIVVvsnXfeaS666KJBlXzoQx8yH/jABwb97NVXXzXHH3/8oM9it4ts6dKl5pvf/KZZY401qm0ApUMAArUg8Morr5grrrjC3H333YOuQyNGjDDve9/7zHve8x4zbNiwWrCIuZFz5swpZPkTTzwxKMw3v/nNhTR/4xvfGHP4xAYBCNSEAHKjJommmRAITUByQ59d1iZBcMwxx5jVVlttuTCuuuoqc+ONN0YjE9x4jj766L7Llm7ypjegJ598spk3b17xUKCOp+TR2muvvZyU0OexJTf0Ns5nU3lHHHGEWWeddXx2H/I+ixcvNmeffXbxBnfvvfc2o0ePHnIZHAABCKRB4MknnzTf+9732spVXQMmT548cC2WuL3++uvNBhtsYPbff/+ur9G6Tv761782jz76qBk3blwhUnLfur2+/uEPfzC//e1v2+LZZ599Co5sEIAABPpJALnRT/rUDYGMCbhyQ81829veZj772c+2lRsxyITYZEs3p4hGY0yfPt2oI7vTTjuZT3ziEy2LUQdfb+Q0IkPbSiutZB588EGjETUSGRp1IymisrStuOKKZqONNur6gaJTeyRbTjjhhKK+fffd12yzzTadDuH3EIBAggR07TnjjDPM448/XkT/rne9qxhZphEbc+fONZdeemkhaLW517GyRte5EnjLLbc0BxxwQIIUh8klpQ4AACAASURBVBZyN9dX3R9mzZpVVKR7wkc+8hGz7bbbFveM2267zVxzzTWFnBo+fHghvnW/YIMABCDQLwLIjX6Rp14IZE6gUW6ouRMnTjRbbLHFoJZXMVJi4cKF5vnnny8exNdcc83i/+2m32m+8KJFi8y666476Hfax8YzcuRIc+SRRxYP2e32b0zj/PnzzWuvvVbMGV9rrbXaZlmjJf773/8Wc8s77WsLUudU5aszqU6kOpSNWzcdWLcM25lVR1ZTc8Sw3aZRFuKkmDSio90Q8meffbYoSqN5mrXZjV0jN9SJbraJsx1tolw145D5nxjNg0DSBFwJK7HxqU99alB79PB84oknmueee87Y67H+zn3lhnuN0LWy8brkyo23v/3txRpLrbahXNdVRrvrnBtXpxFwutbrmtjqftUYr66JKl/b6173uuXWLfG9vtpyxUgjazTCRvymTJmy3Gi6hx56yJx11lnFITvuuKPZfffdm96TOt23ujmZbXt1/9F9SvfSdpumQGkNKk07lUSzm1uOz717KDm0dQz1HOqGB8dAAALGIDc4CyAAgUoINMoNdYzUMdWIAo0OsFszuWHX4dCinocffvigB1f7O7eza3+mztzWW29tbrnllkFt2mGHHcwnP/lJc/7555v77rtv0O923nln87GPfWyg42vjUcdH64S4ZakNH/zgB82uu+66HLNbb721mI9sRzhoB8X/hS98YWAKh13fQoJFI1kefvjhYn+fqR7ieckllwx0mlW+jUdvO/XvxjehbpDNWLZKvM2dypTgafUmThLkggsuKESS3VZeeWWz3377Fe1zt5tuuqkY1uxOf1G+9thjD7PVVlsZ90GnMS73ra1i01oitgNvObz//e8vcoPkqOTPmUIhUDoB929+/PjxRn/DjZt7f9CUhxtuuGG5fSRK7TpAugbqfqBpK+61RtclTc/TSDDtc/rppy+3doQKfv3rX2+++tWvDlxHhnpdHzt2bDESxY44UZm6zh188MHFtVvXywULFgy0QQ/kkyZNMuuvv/6gdkkY/+IXvyimzNit2f3H3vskiiUWrr766kFTfLSItGSD7jl2NF+762vj7ySWZs6cWbBU2yZMmLAcf0moadOmFe1q5Odz33Lvi7qG63/uppEhWuRb0kHTW9V/UA5/9atfFSNH3E2SSiNw7FpZrqjX6Jx777232F0S5Nvf/nYx+kScG/sFul9qytOGG264XF4kciR77Cb26ndo6o7bL7G/9zmHSv/jokAI1JgAcqPGyafpEKiSgH1A1sOmHl61WJw2/VudBrs1kxvtpoa027/b9rgda1t+u7Iap3r85je/MX/84x+bHqL2f+1rXytGibhvzdydO8mN+++/35x77rktQ9p0002LDrLKsW/ZGnfWmyrfaT8+ckNTV7Q2RqtN01nU4dOmDrceNlptEhzat1Xn23aqm40GcstsNfWp2/OC4yAAgeoIuHJDD66HHHLIcg/5eqjWqAWNvtNDrtZnatx0jbVy47zzzjO6XtpND8I63m52cWu7JlFjWe7Daa/XdV9yehB3pX+r+4Qtzx3l4nO/0v1N4qPT9bVZvHZUhu4tU6dOLdY5abbpAV5TibS2k+rSNpT7lp2e1CgHJDEkV5555pliOqTOEW2t7nP6ncrQ9BhxbXXPkNz4xje+UaxNZb8mpmPtSwL9u3GajfIyY8aMQhS12hoXIvc9h3zPFfaDAAQ6E0BudGbEHhCAQBcEXLmhToQWF7Vvs/QgPmbMmKLUTnKj8YG8k9xQx0ZvyfQ2RULlwgsvHHiTpZ8ddNBBxaruf/vb34w6wuo8uw/+bmdRHW4tZKe3N3//+9/NOeecU4y0UKdH0zX0xRC38ySBobZppMOf/vSnYvi0Omd2yHPj6AT9/L3vfW/RcVcdzaZzuB1d/V5Te97xjncUC26K6dNPP11wtFM49CZKIylOOumkom16a7fddtsVcbjTc9qltJPccDt56kBqdIoEi96SKSYxUudRb9m06a2ehiSrY6x1VzQU2+VpO4T2E4ONsdvRGD/60Y/MP/7xj6LTauvU21C9SbOLp1a52GkXfwYcAgEItCGgBT31YGy3t771rcU1ceONN17ueqXrg64Fv/zlL80dd9xRXLe//vWvF9dNXav1Nv20004ritLxeoOva/Q///nP4stdui7Zh2ddJ3VNPPXUU4sHZ4nRz3zmM8WbfF0ne7muf/zjHzcaEajrpKS0rot222WXXYqRCYpF96YHHnig+JWVwe7oO7VLowrf/e53Fw/gP/3pT82///3vor0aXfKGN7xh4P6pMsRA19dNNtmkGPEh+ax67P3NTrFsdn1tNZXQCopOo/gaUzzU+5Y+wS4ebttUpq7rEhDiomlLEjt2JId+r5cl+rmOu/zyywdGckiYa8Smm0fto0VjlWsxUR9AX+nRpp/vtttuxb1F926dl9p079xrr72Kf2vk5O233178W+epXtJoRJD6DDfffHPxc7cvMZRziIsEBCBQHgHkRnksKQkCEHAIuA/IEgGa66qOpDb74KtOZJlyQx0T1aUOht1sh0Qdm8MOO6x4s2Q3LVinYa3N5EazN1Xu3GJJA72hUgdSoxga376pDts2/e5b3/rWwLQcdTI7zfG2MepNpcrR1rhmiTrixx57bCEO3OHArkRxR1D4nqCd5IY6cuoUipHepOmNmt3UqZaE0CbRI5FkFwhVR12fdbSb7aT6xO7Oj9eDi+Z+N9YpzpIbeoBhgwAE4iegv+uLL77Y6Aso7qZrix4gP/zhDy/3idHGdZGs/NSDsB6QdV383Oc+N+jLUJoSp2kD7pt1dz2JxhGF3V7XG0f1uV+jarxuub+ziyf/5z//GbhPNk7RcK/rEkAf/ehHB+4xjVLAvf+497eh3hs01VJTCocqN4Z633KnzWjap0SDNjvtxn5xTQLHToHRJ2jtSA7tq3xKbomhRLru95Lh9qttVnjY80xTVDTNSdOGJMvtedTsvHCnzjROvVF5klgSQS7roZxDioENAhAohwByoxyOlAIBCDQQaPaA7I6KsG9EypQbzea7uuVr6LI7ekFiQ4KjmdxoVpY6zd/5zneKUROav6s3N3Z4rMrQWzM7BFr1qLOjDrWddqIOjB0arLeKKqPTZuN3hZB7jOYiSxJYgaI63A5sN18c6SQ3bExql0bCuGuoaPFVrW2iTXVr3RLbGdX+evOmN2rqfDYbSdIudo3QkGDSppEimqMvsdJpEblOjPk9BCDQXwJPPPFEsSaPu8aEjahxsVGfRag1ikNl6XqsB2I9bGv9CPda30puuD/v9bruXs8aH651P5H41agMe5123/ZLBr/pTW8atIaGRg9KBFgZ00r0+MgNn3tDt3Kjm/uWFQT23qv7hZUVdsqhy1M/00gY90teqlcjZazE0qgdyQ07danV4tgaSahRMcq97qWaSqlyLWd3JEpjHpuxdqeI+pxDnRaW7e9fJ7VDIC0CyI208kW0EEiGQLMHZLczZ0dSaCEvvZ1pJhiarRPRrQxpJivsKAPfutXxUWdUckOdHi2uZqdctEtMM7nh07F0F75rfOtn67NtcNftqFJuKCZJBi2G2mmzbdQbMis83GPe8pa3FG9mNYzabu1i1xQUDVF2F23VcVr8TcOKW31ZpVOc/B4CEIiDgKae6G271uhxRYf7Nr+d3NB95+c//3kxUrDZ5iM3dH0p67rebqSEK1HstdId8dAuI41yw/deOdR7g11baSgjN7q9b7nre2jajaSUXiaoPEn0zTff3PzrX/8yP/jBDzqerI1yo1X8zRa6dgu3nDuNeGk8J+0iqxpV6dM3QG50TCk7QMCbAHLDGxU7QgACQyHQ6u2/2znRQ6k6LOpg+AqGbuVGs86fjdG3bndxM3V6NDXFTrlQ56nV51zVWf7KV75SjFSwIzd85YYdGaI1SjTNo3Hrh9ywb9MUi9rcbL62OoOaEqP8apMQ0gOLZJa7gJt+J8GhN3DaOnW+xXL27Nnmz3/+s3nqqacG4dAwdg1H54spQ/lLZV8I9I+A/VqU/bqFG4nuFbNmzRq0boT+tlvJjcaFODW6S9cfjWbT9ANNW/GRG43rRfRyXW93PWsmN9zRjYpbazo0bmKmBZi1tkc70dPsd52ur411uffxdguKSoKIr6ZsbLbZZgMjGody33KnWWrUiuSGRlbq/zX9snEtFP23OwXVjV0509RFOy2lmdxwp5nq97qn6yWC/q1pl+7IjU7cGlnryzFD6Ru0akf//jKpGQLpEkBupJs7IodA1ATaTW1oXERODfGdGhJKbrSalmKHEdtpKfZBX/+tqSbttk4dpGbH2mHBjauw233tnGT3M3nd1OPW7TstpZkwatYGxaOOqJ2GordZmmOvleTVgdSDzXHHHVf8vl3s+p1dPFD16C2v5I7OJy0K2GwNkKj/SAgOAjUmYL+i1OraJjTuukV2PaVWD/T2WqjrwJe+9CWjkWF2u/baa5cbIdhuWkpZ1/Whyg139ILa22oahW1X1XLDfRmhz8rqc7qNW7NPwSou+9JC7WiUV83uWyrX9g00bVF51PQid1qSK5581pNqdS9zF26VCNFIEXd6oz4VrE/6NpuWYhfvdjk05sGdUuPTN6jxZYCmQ6B0AsiN0pFSIAQgIALtHpDdzpCl1UxuuOtI2P30TXp9BcV3tEWnIcyaj9vtgqJaO8KOrFCs9nOE7hmgVf01N7jbtTBsJ1Bl2qG5tnyXY6tF43xGiDSesZ3khvtp18aYVJbe4qlTrsVE3dX2xcd9C2rXC2k1pcZdl8RdfK+xU+suwtes48lfJAQgEB8BuzCxImtcLNlGa9dhaLYIdaOAtiJY++pNv/tA3bieg0aAuHLDfm5a9bo/7/W6PlS54S7I3Ewm/Pe//y0WzNQXs1z50820FJ91n9yFnMVMEkCjM9xNa1xohI02LbKtEY3d3Ld0fOO0E90b9PUzLR6qzeXZbGFPyXKJ83HjxhUj+NrJDSuwNNLk85///ECTdF89/vjjjdaPsueF1m7RVCWtd+KzoKi75obPORTfXycRQSBdAsiNdHNH5BCImkCnB+TG78+7nTN3uKg6KVrAS50KdYbVadJWtdxQHeqUaDX2dp+CtXOStf+IESOKVde1vx7G9RbqL3/5S1GOPouqDs9QpqU0duZ0vD5XqC+tqHx93nDu3LkFD/v5wcZjqpAbjcO29Sm+bbbZpvhKwS233FKMyNCmz+iqg2k7vhryq0VYJT7mz58/8GlDV2K5Zatjqc/w6fca7WHZibOkijq8Oi/0UKPFYbW5nxmO+g+E4CBQcwKaxqDPkmrTtU1fB9EDva7tuj7oWm//rnXt0PVE++kT25qapmuLrs/6JKqmb7ifCFU5Kk8PpRLcmg6nzZUk7oO7pkiqLI2A0/WmrOv6UOWGG5Pi1SdlNW1Po9r06dKf/exnxWg3uwbJUEdutLq+NptaaE9PK6j132IuESVhr2uv7m+6z9npRfZT3G67fe9bKt9d18re5xtHftj86/fuPUWfRZfE0nmlhaYlRVpNS2n85K76GFtssYXRuk764o79bL2mOuqers2tV+3fb7/9isW01X59PraxXzKUc2i11Var+dWA5kOgPALIjfJYUhIEIOAQcOWG7fA0AtInADWyobETow6pHmTbLcYVQm60SqgWr/zIRz4y8GstlqlFM+2mjqi76KU62uo8aZE7Ow93KNKhcUHOxvJHjx5dzC+2HVS3AzuUemz8ncSU9lNn7le/+lXLc17Dig899NDiQUGfhlUnsxUf++Uc27mdOXNmMc3EbvbtmR3pYX+u9qqTardmU4n4o4QABOIl0GqxYTdiu/i0/Yy3+7Ct/ex6ChIc9vraqsXuKDHtYz8Vbvd37ytlXNfbXYubrbmhODQy4/vf/34x7a7ZpmuqRlBIyAxVbrjrRjVeX9udJb/73e+KdUvabfbz6Hafod637HHuqI/Ge6320b1VUkxfv2m1STzoS13t+iGufGhVTuOISJ1fvv0Slel7DrWTS/H+9RIZBOIkgNyIMy9EBYHkCdhORashmbaTotXQNfxTHbXDDz98YDFIvYXRyAS9wbOb3thrOK7e5rkPsrYz1Ozhtt3vbIzNylJdepNj38jYTvT48eMHFr90k3TrrbcWi5C5HVJ1WDSiYqeddip21dssDXfVGy+fIcFu+Rquq7dSLg+Vrzd7Ei3uIpq91KM67TBjlSkxtfbaazc9H7WfOm9uTNpRnUpJFRuTOtQaXaFRHa6MUPy77bZb8UlXt3OnciVELEt3zrJkmMrSgm3upgX2NMqj2QJ8yf8x0QAIZExAD/Ma7dX4BSZdE/SGXA/N7nQ2XUN0LXzggQcKKq6wUFn6mpN7TdK9RddyPZxrX72J10KX2iQfJBKef/754r8bp3f0el13r8X2gdum0pUbjb/TAsznnXdese6Du0nwfPGLXyxGCWprd3/TAs6aQth4X2x3fW13mmnkyEUXXbTcl2gUk669dupIt/cte5ykhQS3RgJK4mhkTuMmdpLrdmSP/b2mf2p0o/0CV6d72T333FO0yb1v65zTveuvf/3roE+s2/NFU1m1Fojd1l133UK46Jxr1gfxOYcy/vOmaRAITgC5ERw5FUIAAkMhoGGi2tSZ0efSQr/h0GgL+3UPdWLsopjN2qAY1THTA7aOWX/99Uv/cofKlxzRcFhJh9A8mrVbMakzqDdamnLiLszWuL86gLYj2S5+7aPRG+KtMhu5q/NvR8c0+/1QzjH2hQAE+k9Af/OulOj0d619dQ3QVJLGr03Y64zkequvnbgttvcZPRw3Xr9CXNdb0df9R9d7PejrGquH5zK2TtfXdnXoeq94dO9pxqvVPaKK+5Y9Z+zUxWYipBMvm1/tp3PJiqNmx+m+vsYaaxRf/5Jg131Y/RJNZbnrrruK87DZAqr9PIc6tZ/fQyA3AsiN3DJKeyAAAQhAAAIQgAAEIACB0gjYUSCaJrnPPvsMvLjQCA+NstGm9bAOPPDA0uqkIAhAYOgEkBtDZ8YREIAABCAAAQhAAAIQgEBNCLgL1mrEhr6yooVHn3rqqYKARrJMnTrVaL0pNghAoH8EkBv9Y0/NEIAABCAAAQhAAAIQgEDkBOzaUfpqW+Omqaj6gtemm24aeSsIDwL5E0Bu5J9jWggBCEAAAhCAAAQgAAEI9EhAa4foSytap0XCQyM1NIrDXdS7xyo4HAIQ6IEAcqMHeBwKAQhAAAIQgAAEIAABCEAAAhCAQP8JIDf6nwMigAAEIAABCEAAAhCAAAQgAAEIQKAHAsiNHuBxKAQgAAEIQAACEIAABCAAAQhAAAL9J4Dc6H8OiAACEIAABCAAAQhAAAIQgAAEIACBHgggN3qAx6EQgAAEIAABCEAAAhCAAAQgAAEI9J8AcqP/OSACCEAAAhCAAAQgAAEIQAACEIAABHoggNzoAR6HQgACEIAABCAAAQhAAAIQgAAEINB/AsiN/ueACCAAAQhAAAIQgAAEIAABCEAAAhDogQByowd4HAoBCEAAAhCAAAQgAAEIQAACEIBA/wkgN/qfAyKAAAQgAAEIQAACEIAABCAAAQhAoAcCyI0e4HEoBCAAAQhAAAIQgAAEIAABCEAAAv0ngNzofw6IAAIQgAAEIAABCEAAAhCAAAQgAIEeCCA3eoDHoRCAAAQgAAEIQAACEIAABCAAAQj0nwByo/85IAIIQAACEIAABCAAAQhAAAIQgAAEeiCA3OgBHodCAAIQgAAEIAABCEAAAhCAAAQg0H8CyI3+54AIIAABCEAAAhCAAAQgAAEIQAACEOiBAHKjB3gcCgEIQAACEIAABCAAAQhAAAIQgED/CSA3+p8DIoAABCAAAQhAAAIQgAAEIAABCECgBwLIjR7gcSgEIAABCEAAAhCAAAQgAAEIQAAC/SeA3Oh/DogAAhCAAAQgAAEIQAACEIAABCAAgR4IIDd6gMehEIAABCAAAQhAAAIQgAAEIAABCPSfAHKj/zkgAghAAAIQyIDAQ0+8UlorVl91BbPh61cprbzUC1o09zGz9KUXSmrGMrPKW7csqSyKgQAEIAABCEAgFgLIjVgyQRwQgAAEIJAsga/OetTceO/zpcY/7bOjzUd3WLfUMlMs7MWrLzZPT59SaugjdhpvNph5fqll+hT28ssvm8WLFxe7rrnmmmbYsGE+h7EPBCAAAQhAAAIeBJAbHpDYBQIQgAAEINCKwKLFy8y7D7nLLF1WLqPdd1rPHD3xLeUW6lHas88+a2655RYze/Zs86lPfcpsvfXWHkdVt8u8E79iXrj83NIr2OQP/zbDVl619HKbFThnzhxz0UUXmWeeeWbg1xIb48aNM3vssYdZYYUVgsRBJRCAAAQgAIGcCSA3cs4ubYMABCAAgSAEtp18Z9JyY+HChebuu+82N9xwg5HcsNu+++5rttlmmyAMW1Uy78Sp5oXLzys9hk1n/3/RUHrhToF33nlnITZabSNHjjRHHHEEgqPKJFA2BCAAAQjUggByoxZpppEQgAAEIFAlgZTlxrJly8zJJ59s5s2btxwi5EZvZ42moZxwwgnFVJThw4ebT3/602bLLbc0zz33nDnvvPPM3Llziwo0emOHHXborTKOhgAEIAABCNScAHKj5icAzYcABCAAgd4JpC43ZsyYYZ5//nmz6aabFg/fv/71rwsoyI3ezo2HHnrInHXWWUUhBx10kNl8880HCnz11VfN8ccfbzRqRswPOOCA3irjaAhAAAIQgEDNCSA3an4C0HwIQAACEOidQExyQyMxzjjjDPP444+bjTbayBxyyCGDFq7U+g+zZs0qfjZlyhQzevRoo5+tu+66Zo011jCLFi0yxx57bDHaALmx/LnRjJ/dy2W/8cYbmy222MJcccUVxZST6dOnm5VWWmmgQHdf5Ebvf4OUAAEIQAACEEBucA5AAAIQgAAEeiQQk9xQU6655hpz3XXXFVMhvvnNbxZf5rDbJZdcYm6//fbigfuYY44xq6222qDWa0SBHsSRG81PCpfP2LFjzYQJEwZ2nD9/vvnud79rlixZYnbddVfzgQ98wOhnK6+8sll99dUHFSiJNG3atGLkxvjx48373//+Hs9CDocABCAAAQjUmwByo975p/UQgAAEIFACgdjkhtZ00EO2RgfsvvvuZscddyxauXTp0uKBesGCBWarrbYy+++//3KtR250PiEuuOACc88995hVV121EEQrrrhicdBtt91mLr300mJUjBYJXWeddVoWpqk/t956a7HvwQcfbN785jd3rpg9IAABCEAAAhBoSQC5wckBAQhAAAIQ6JFAbHJDUuN73/ueefLJJwdNTfnXv/5lfvCDHxStnTRpkhkzZgxyo4vcP/LII+bMM88sjpw8ebLZZJNNCpFkpwNtsMEGZurUqYOmA7nV3H///ebcc//f521bSaYuwuIQCEAAAhCAQK0JIDdqnX4aDwEIQAACZRCITW6oTXYUgaamHHXUUcV6GpdddpmZPXv2ciMOXAaM3Oh8RrgjYLbbbjuz1157GffLKO2+fiLB9MMf/rCQIausskqxvokd+dG5ZvaAAAQgAAEIQKAVAeQG5wYEIAABCECgRwIxyo3Gh+3tt9+++DrHiy++WExT0XSVZhtyw+9kuPLKK81NN91UiCIJinvvvddceOGFxVomkkmNa2yoVE0XOumkk4r1TDQdRaM7NMqDDQIQgAAEIACB3gkgN3pnSAkQgAAEIFBzAjHKDaXkJz/5iXn44YeNvtyx5557mlNOOaV4qD7ssMPMqFGjkBs9nLf/+c9/zKmnnlrwPPTQQ4tFXB988MGCtb5C07hJGp1wwgnmtddeK47RdBbtywYBCEAAAhCAQDkEkBvlcKQUCEAAAhCoMYFY5YZd20Ff69hss83MfffdZ0aOHGmOPPLI4ksqzTZGbvidyJpWMnPmTPPMM8+YzTff3Dz22GPmlVdeMQcccIDRp13dTdNYtO+zzz5b/HjixInFZ2LZIAABCEAAAhAojwByozyWlAQBCEAAAjUlEKvc0PQHfR1FowXs1umzo8gN/5P4xhtvNFddddXAAZqSos/orrTSSgM/kwQ5/fTTzRNPPFH8bJ999jHjxo3zr4Q9IQABCEAAAhDwIoDc8MLEThCAAAQgAIHWBGKVG4r44osvNnfccUcRvM8nSpEb/mf6/Pnzi0/uLlmypDio8csnEhv6KsoDDzxQ/H6bbbYp1jpxZZOtbc0112z5dRX/iNgTAhCAAAQgUF8CyI365p6WQwACEIBASQRilhtz5swxs2bNKlqqdTa03oYkR6vNXYh03333LR7I+7nNO3GqeeHy80oPYdPZz/Rcpvv5VxVmPwtrCxZLLeJq5Ue7CmNg3TMQCoAABCAAAQj0kQByo4/wqRoCEIAABPIgELPc0AP4iSeeWKz3sPfee5ttt922LXSN3NAD+cKFC5uuHxE6YzHLDbHQV1LOP//84uso+kqKpqbYzR0F04kb63B0IsTvIQABCEAAAu0JIDc4QyAAAQhAAAI9EohZbvTYtL4fHrvc6DsgAoAABCAAAQhAoCCA3OBEgAAEIAABCPRIALnRI8A2hyM3qmNLyRCAAAQgAIGcCCA3csombYEABCAAgb4QQG5Uhx25UR1bSoYABCAAAQjkRAC5kVM2aQsEIAABCPSFwH7H/808/MQrpdZ96J4bms98aINSy0yxsOcvON08c/qxpYa+8v95u9novD+WWiaFQQACEIAABCDQXwLIjf7yp3YIQAACEMiAwLznF5mb75tvlixdVkprRq6+otl17NqllJVDIS9df7lZOv/ZcpoyfAXzuh0/aFZ8/ahyyqMUCEAAAhCAAASiIIDciCINBAEBCEAAAhCAAAQgAAEIQAACEIBAtwSQG92S4zgIQAACEIAABCAAAQhAAAIQgAAEoiCA3IgiDQQBAQhAXPO+cgAAAzZJREFUAAIQgAAEIAABCEAAAhCAQLcEkBvdkuM4CEAAAhCAAAQgAAEIQAACEIAABKIggNyIIg0EAQEIQAACEIAABCAAAQhAAAIQgEC3BJAb3ZLjOAhAAAIQgAAEIAABCEAAAhCAAASiIIDciCINBAEBCEAAAhCAAAQgAAEIQAACEIBAtwSQG92S4zgIQAACEIAABCAAAQhAAAIQgAAEoiCA3IgiDQQBAQhAAAIQgAAEIAABCEAAAhCAQLcEkBvdkuM4CEAAAhCAAAQgAAEIQAACEIAABKIggNyIIg0EAQEIQAACEIAABCAAAQhAAAIQgEC3BJAb3ZLjOAhAAAIQgAAEIAABCEAAAhCAAASiIIDciCINBAEBCEAAAhCAAAQgAAEIQAACEIBAtwSQG92S4zgIQAACEIAABCAAAQhAAAIQgAAEoiCA3IgiDQQBAQhAAAIQgAAEIAABCEAAAhCAQLcEkBvdkuM4CEAAAhCAAAQgAAEIQAACEIAABKIggNyIIg0EAQEIQAACEIAABCAAAQhAAAIQgEC3BJAb3ZLjOAhAAAIQgAAEIAABCEAAAhCAAASiIIDciCINBAEBCEAAAhCAAAQgAAEIQAACEIBAtwSQG92S4zgIQAACEIAABCAAAQhAAAIQgAAEoiCA3IgiDQQBAQhAAAIQgAAEIAABCEAAAhCAQLcEkBvdkuM4CEAAAhCAAAQgAAEIQAACEIAABKIggNyIIg0EAQEIQAACEIAABCAAAQhAAAIQgEC3BJAb3ZLjOAhAAAIQgAAEIAABCEAAAhCAAASiIIDciCINBAEBCEAAAhCAAAQgAAEIQAACEIBAtwSQG92S4zgIQAACEIAABCAAAQhAAAIQgAAEoiCA3IgiDQQBAQhAAAIQgAAEIAABCEAAAhCAQLcEkBvdkuM4CEAAAhCAAAQgAAEIQAACEIAABKIggNyIIg0EAQEIQAACEIAABCAAAQhAAAIQgEC3BJAb3ZLjOAhAAAIQgAAEIAABCEAAAhCAAASiIIDciCINBAEBCEAAAhCAAAQgAAEIQAACEIBAtwSQG92S4zgIQAACEIAABCAAAQhAAAIQgAAEoiDwfwHx/iZ3BYf8+QAAAABJRU5ErkJgg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2951" y="1384301"/>
            <a:ext cx="6638097" cy="398992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138" y="1369942"/>
            <a:ext cx="6885721" cy="4203914"/>
          </a:xfrm>
          <a:prstGeom prst="rect">
            <a:avLst/>
          </a:prstGeom>
          <a:ln w="31750">
            <a:noFill/>
          </a:ln>
        </p:spPr>
      </p:pic>
    </p:spTree>
    <p:extLst>
      <p:ext uri="{BB962C8B-B14F-4D97-AF65-F5344CB8AC3E}">
        <p14:creationId xmlns:p14="http://schemas.microsoft.com/office/powerpoint/2010/main" val="1483552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t>Server-side tests written for SIF and </a:t>
            </a:r>
            <a:r>
              <a:rPr lang="en-US" sz="2800" b="1" dirty="0" err="1" smtClean="0"/>
              <a:t>GraphML</a:t>
            </a:r>
            <a:r>
              <a:rPr lang="en-US" sz="2800" b="1" dirty="0" smtClean="0"/>
              <a:t> file types improves the quality of data interoperability</a:t>
            </a:r>
            <a:endParaRPr lang="en-US" sz="2800" b="1" dirty="0"/>
          </a:p>
        </p:txBody>
      </p:sp>
      <p:sp>
        <p:nvSpPr>
          <p:cNvPr id="3" name="Content Placeholder 2"/>
          <p:cNvSpPr>
            <a:spLocks noGrp="1"/>
          </p:cNvSpPr>
          <p:nvPr>
            <p:ph idx="1"/>
          </p:nvPr>
        </p:nvSpPr>
        <p:spPr/>
        <p:txBody>
          <a:bodyPr/>
          <a:lstStyle/>
          <a:p>
            <a:r>
              <a:rPr lang="en-US" dirty="0" smtClean="0"/>
              <a:t>Tests for </a:t>
            </a:r>
            <a:r>
              <a:rPr lang="en-US" dirty="0"/>
              <a:t>malformed Simple Interaction Format (.</a:t>
            </a:r>
            <a:r>
              <a:rPr lang="en-US" dirty="0" err="1"/>
              <a:t>sif</a:t>
            </a:r>
            <a:r>
              <a:rPr lang="en-US" dirty="0"/>
              <a:t>) </a:t>
            </a:r>
            <a:r>
              <a:rPr lang="en-US" dirty="0" smtClean="0"/>
              <a:t>and </a:t>
            </a:r>
            <a:r>
              <a:rPr lang="en-US" dirty="0" err="1" smtClean="0"/>
              <a:t>GraphML</a:t>
            </a:r>
            <a:r>
              <a:rPr lang="en-US" dirty="0" smtClean="0"/>
              <a:t> (.</a:t>
            </a:r>
            <a:r>
              <a:rPr lang="en-US" dirty="0" err="1" smtClean="0"/>
              <a:t>graphml</a:t>
            </a:r>
            <a:r>
              <a:rPr lang="en-US" dirty="0" smtClean="0"/>
              <a:t>) files </a:t>
            </a:r>
            <a:r>
              <a:rPr lang="en-US" dirty="0"/>
              <a:t>were written, which report end user-targeted </a:t>
            </a:r>
            <a:r>
              <a:rPr lang="en-US" dirty="0" smtClean="0"/>
              <a:t>errors.</a:t>
            </a:r>
            <a:endParaRPr lang="en-US" dirty="0"/>
          </a:p>
        </p:txBody>
      </p:sp>
      <p:pic>
        <p:nvPicPr>
          <p:cNvPr id="5" name="Picture 4"/>
          <p:cNvPicPr>
            <a:picLocks noChangeAspect="1"/>
          </p:cNvPicPr>
          <p:nvPr/>
        </p:nvPicPr>
        <p:blipFill rotWithShape="1">
          <a:blip r:embed="rId2" cstate="email">
            <a:extLst>
              <a:ext uri="{28A0092B-C50C-407E-A947-70E740481C1C}">
                <a14:useLocalDpi xmlns:a14="http://schemas.microsoft.com/office/drawing/2010/main" val="0"/>
              </a:ext>
            </a:extLst>
          </a:blip>
          <a:srcRect b="28544"/>
          <a:stretch/>
        </p:blipFill>
        <p:spPr>
          <a:xfrm>
            <a:off x="6529393" y="2511881"/>
            <a:ext cx="1852486" cy="3292903"/>
          </a:xfrm>
          <a:prstGeom prst="rect">
            <a:avLst/>
          </a:prstGeom>
        </p:spPr>
      </p:pic>
      <p:sp>
        <p:nvSpPr>
          <p:cNvPr id="6" name="TextBox 5"/>
          <p:cNvSpPr txBox="1"/>
          <p:nvPr/>
        </p:nvSpPr>
        <p:spPr>
          <a:xfrm>
            <a:off x="6102096" y="6027003"/>
            <a:ext cx="2799475" cy="584775"/>
          </a:xfrm>
          <a:prstGeom prst="rect">
            <a:avLst/>
          </a:prstGeom>
          <a:noFill/>
        </p:spPr>
        <p:txBody>
          <a:bodyPr wrap="square" rtlCol="0">
            <a:spAutoFit/>
          </a:bodyPr>
          <a:lstStyle/>
          <a:p>
            <a:r>
              <a:rPr lang="en-US" sz="1600" dirty="0" smtClean="0"/>
              <a:t>SIF file with missing target gene in cell C8</a:t>
            </a:r>
            <a:endParaRPr lang="en-US" sz="1600" dirty="0"/>
          </a:p>
        </p:txBody>
      </p:sp>
      <p:grpSp>
        <p:nvGrpSpPr>
          <p:cNvPr id="7" name="Group 6"/>
          <p:cNvGrpSpPr/>
          <p:nvPr/>
        </p:nvGrpSpPr>
        <p:grpSpPr>
          <a:xfrm>
            <a:off x="499309" y="2899306"/>
            <a:ext cx="5401620" cy="3016588"/>
            <a:chOff x="1" y="2624747"/>
            <a:chExt cx="5747594" cy="3209801"/>
          </a:xfrm>
        </p:grpSpPr>
        <p:pic>
          <p:nvPicPr>
            <p:cNvPr id="8" name="Picture 7"/>
            <p:cNvPicPr>
              <a:picLocks noChangeAspect="1"/>
            </p:cNvPicPr>
            <p:nvPr/>
          </p:nvPicPr>
          <p:blipFill rotWithShape="1">
            <a:blip r:embed="rId3" cstate="email">
              <a:extLst>
                <a:ext uri="{28A0092B-C50C-407E-A947-70E740481C1C}">
                  <a14:useLocalDpi xmlns:a14="http://schemas.microsoft.com/office/drawing/2010/main" val="0"/>
                </a:ext>
              </a:extLst>
            </a:blip>
            <a:srcRect r="41116"/>
            <a:stretch/>
          </p:blipFill>
          <p:spPr>
            <a:xfrm>
              <a:off x="1" y="2624747"/>
              <a:ext cx="5384353" cy="1608506"/>
            </a:xfrm>
            <a:prstGeom prst="rect">
              <a:avLst/>
            </a:prstGeom>
          </p:spPr>
        </p:pic>
        <p:pic>
          <p:nvPicPr>
            <p:cNvPr id="9" name="Picture 8"/>
            <p:cNvPicPr>
              <a:picLocks noChangeAspect="1"/>
            </p:cNvPicPr>
            <p:nvPr/>
          </p:nvPicPr>
          <p:blipFill rotWithShape="1">
            <a:blip r:embed="rId4" cstate="email">
              <a:extLst>
                <a:ext uri="{28A0092B-C50C-407E-A947-70E740481C1C}">
                  <a14:useLocalDpi xmlns:a14="http://schemas.microsoft.com/office/drawing/2010/main" val="0"/>
                </a:ext>
              </a:extLst>
            </a:blip>
            <a:srcRect r="37143"/>
            <a:stretch/>
          </p:blipFill>
          <p:spPr>
            <a:xfrm>
              <a:off x="1" y="4230849"/>
              <a:ext cx="5747594" cy="1603699"/>
            </a:xfrm>
            <a:prstGeom prst="rect">
              <a:avLst/>
            </a:prstGeom>
          </p:spPr>
        </p:pic>
      </p:grpSp>
      <p:sp>
        <p:nvSpPr>
          <p:cNvPr id="10" name="Rectangle 9"/>
          <p:cNvSpPr/>
          <p:nvPr/>
        </p:nvSpPr>
        <p:spPr>
          <a:xfrm>
            <a:off x="7842005" y="3653515"/>
            <a:ext cx="539874" cy="151602"/>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57200" y="6119335"/>
            <a:ext cx="4237820" cy="338554"/>
          </a:xfrm>
          <a:prstGeom prst="rect">
            <a:avLst/>
          </a:prstGeom>
          <a:noFill/>
        </p:spPr>
        <p:txBody>
          <a:bodyPr wrap="square" rtlCol="0">
            <a:spAutoFit/>
          </a:bodyPr>
          <a:lstStyle/>
          <a:p>
            <a:r>
              <a:rPr lang="en-US" sz="1600" dirty="0" err="1" smtClean="0"/>
              <a:t>GraphML</a:t>
            </a:r>
            <a:r>
              <a:rPr lang="en-US" sz="1600" dirty="0" smtClean="0"/>
              <a:t> XML file with missing &lt;/data&gt; tag</a:t>
            </a:r>
            <a:endParaRPr lang="en-US" sz="1600" dirty="0"/>
          </a:p>
        </p:txBody>
      </p:sp>
      <p:sp>
        <p:nvSpPr>
          <p:cNvPr id="12" name="Rectangle 11"/>
          <p:cNvSpPr/>
          <p:nvPr/>
        </p:nvSpPr>
        <p:spPr>
          <a:xfrm>
            <a:off x="2191013" y="4618008"/>
            <a:ext cx="539874" cy="151602"/>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21694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t>Server-side testing for SIF and </a:t>
            </a:r>
            <a:r>
              <a:rPr lang="en-US" sz="2800" b="1" dirty="0" err="1"/>
              <a:t>GraphML</a:t>
            </a:r>
            <a:r>
              <a:rPr lang="en-US" sz="2800" b="1" dirty="0"/>
              <a:t> file types improves quality of data interoperability</a:t>
            </a:r>
            <a:endParaRPr lang="en-US" sz="2800" dirty="0"/>
          </a:p>
        </p:txBody>
      </p:sp>
      <p:sp>
        <p:nvSpPr>
          <p:cNvPr id="3" name="Content Placeholder 2"/>
          <p:cNvSpPr>
            <a:spLocks noGrp="1"/>
          </p:cNvSpPr>
          <p:nvPr>
            <p:ph idx="1"/>
          </p:nvPr>
        </p:nvSpPr>
        <p:spPr>
          <a:xfrm>
            <a:off x="457200" y="1689100"/>
            <a:ext cx="8229600" cy="1600200"/>
          </a:xfrm>
        </p:spPr>
        <p:txBody>
          <a:bodyPr/>
          <a:lstStyle/>
          <a:p>
            <a:r>
              <a:rPr lang="en-US" dirty="0" smtClean="0"/>
              <a:t>Warning or error modal will display the error to the user, with suggestions on how to fix the error.</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 y="2687824"/>
            <a:ext cx="7848600" cy="3676399"/>
          </a:xfrm>
          <a:prstGeom prst="rect">
            <a:avLst/>
          </a:prstGeom>
        </p:spPr>
      </p:pic>
    </p:spTree>
    <p:extLst>
      <p:ext uri="{BB962C8B-B14F-4D97-AF65-F5344CB8AC3E}">
        <p14:creationId xmlns:p14="http://schemas.microsoft.com/office/powerpoint/2010/main" val="16487380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57300"/>
            <a:ext cx="8229600" cy="584200"/>
          </a:xfrm>
        </p:spPr>
        <p:txBody>
          <a:bodyPr>
            <a:noAutofit/>
          </a:bodyPr>
          <a:lstStyle/>
          <a:p>
            <a:r>
              <a:rPr lang="en-US" sz="2800" b="1" dirty="0" smtClean="0"/>
              <a:t>Travis Continuous Integration (C.I.) runs </a:t>
            </a:r>
            <a:r>
              <a:rPr lang="en-US" sz="2800" b="1" dirty="0"/>
              <a:t>unit tests, code style </a:t>
            </a:r>
            <a:r>
              <a:rPr lang="en-US" sz="2800" b="1" dirty="0" err="1"/>
              <a:t>linting</a:t>
            </a:r>
            <a:r>
              <a:rPr lang="en-US" sz="2800" b="1" dirty="0"/>
              <a:t>, and code coverage analysis automatically</a:t>
            </a:r>
            <a:br>
              <a:rPr lang="en-US" sz="2800" b="1" dirty="0"/>
            </a:br>
            <a:endParaRPr lang="en-US" sz="2800"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5529" y="2422892"/>
            <a:ext cx="7532939" cy="3290704"/>
          </a:xfrm>
        </p:spPr>
      </p:pic>
      <p:sp>
        <p:nvSpPr>
          <p:cNvPr id="6" name="Content Placeholder 2"/>
          <p:cNvSpPr txBox="1">
            <a:spLocks/>
          </p:cNvSpPr>
          <p:nvPr/>
        </p:nvSpPr>
        <p:spPr>
          <a:xfrm>
            <a:off x="1133015" y="5713596"/>
            <a:ext cx="6877968" cy="444500"/>
          </a:xfrm>
          <a:prstGeom prst="rect">
            <a:avLst/>
          </a:prstGeom>
        </p:spPr>
        <p:txBody>
          <a:bodyPr vert="horz" lIns="91440" tIns="45720" rIns="91440" bIns="45720" rtlCol="0">
            <a:normAutofit fontScale="925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en-US" b="1" dirty="0" smtClean="0"/>
              <a:t>Screenshot of Travis Continuous Integration Tool</a:t>
            </a:r>
          </a:p>
        </p:txBody>
      </p:sp>
    </p:spTree>
    <p:extLst>
      <p:ext uri="{BB962C8B-B14F-4D97-AF65-F5344CB8AC3E}">
        <p14:creationId xmlns:p14="http://schemas.microsoft.com/office/powerpoint/2010/main" val="7128259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31800"/>
            <a:ext cx="8229600" cy="990600"/>
          </a:xfrm>
        </p:spPr>
        <p:txBody>
          <a:bodyPr>
            <a:normAutofit/>
          </a:bodyPr>
          <a:lstStyle/>
          <a:p>
            <a:r>
              <a:rPr lang="en-US" sz="2800" b="1" dirty="0" smtClean="0"/>
              <a:t>Client-side interactions are difficult to write unit tests for.</a:t>
            </a:r>
            <a:endParaRPr lang="en-US" sz="2800" b="1" dirty="0"/>
          </a:p>
        </p:txBody>
      </p:sp>
      <p:sp>
        <p:nvSpPr>
          <p:cNvPr id="3" name="Content Placeholder 2"/>
          <p:cNvSpPr>
            <a:spLocks noGrp="1"/>
          </p:cNvSpPr>
          <p:nvPr>
            <p:ph idx="1"/>
          </p:nvPr>
        </p:nvSpPr>
        <p:spPr>
          <a:xfrm>
            <a:off x="228600" y="1560298"/>
            <a:ext cx="5219700" cy="4916702"/>
          </a:xfrm>
        </p:spPr>
        <p:txBody>
          <a:bodyPr>
            <a:normAutofit/>
          </a:bodyPr>
          <a:lstStyle/>
          <a:p>
            <a:r>
              <a:rPr lang="en-US" sz="2600" dirty="0" smtClean="0"/>
              <a:t>Although GRNsight has a robust testing </a:t>
            </a:r>
            <a:r>
              <a:rPr lang="en-US" sz="2600" dirty="0" smtClean="0"/>
              <a:t>suite, </a:t>
            </a:r>
            <a:r>
              <a:rPr lang="en-US" sz="2600" dirty="0"/>
              <a:t>m</a:t>
            </a:r>
            <a:r>
              <a:rPr lang="en-US" sz="2600" dirty="0" smtClean="0"/>
              <a:t>uch of </a:t>
            </a:r>
            <a:r>
              <a:rPr lang="en-US" sz="2600" dirty="0" err="1" smtClean="0"/>
              <a:t>GRNsight’s</a:t>
            </a:r>
            <a:r>
              <a:rPr lang="en-US" sz="2600" dirty="0" smtClean="0"/>
              <a:t> functionality is based on the user interface, which is difficult to write unit tests for.</a:t>
            </a:r>
          </a:p>
          <a:p>
            <a:endParaRPr lang="en-US" sz="2200" dirty="0" smtClean="0"/>
          </a:p>
          <a:p>
            <a:r>
              <a:rPr lang="en-US" sz="2600" dirty="0" smtClean="0"/>
              <a:t>v2 </a:t>
            </a:r>
            <a:r>
              <a:rPr lang="en-US" sz="2600" dirty="0" smtClean="0"/>
              <a:t>increased number of functions user can perform.</a:t>
            </a:r>
          </a:p>
          <a:p>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0892" y="1504668"/>
            <a:ext cx="2679700" cy="4972332"/>
          </a:xfrm>
          <a:prstGeom prst="rect">
            <a:avLst/>
          </a:prstGeom>
        </p:spPr>
      </p:pic>
      <p:sp>
        <p:nvSpPr>
          <p:cNvPr id="6" name="TextBox 5"/>
          <p:cNvSpPr txBox="1"/>
          <p:nvPr/>
        </p:nvSpPr>
        <p:spPr>
          <a:xfrm rot="5400000">
            <a:off x="6926576" y="6416001"/>
            <a:ext cx="422333" cy="461665"/>
          </a:xfrm>
          <a:prstGeom prst="rect">
            <a:avLst/>
          </a:prstGeom>
          <a:noFill/>
        </p:spPr>
        <p:txBody>
          <a:bodyPr wrap="square" rtlCol="0">
            <a:spAutoFit/>
          </a:bodyPr>
          <a:lstStyle/>
          <a:p>
            <a:r>
              <a:rPr lang="mr-IN" sz="2400" dirty="0" smtClean="0"/>
              <a:t>…</a:t>
            </a:r>
            <a:endParaRPr lang="en-US" dirty="0"/>
          </a:p>
        </p:txBody>
      </p:sp>
    </p:spTree>
    <p:extLst>
      <p:ext uri="{BB962C8B-B14F-4D97-AF65-F5344CB8AC3E}">
        <p14:creationId xmlns:p14="http://schemas.microsoft.com/office/powerpoint/2010/main" val="11002604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31800"/>
            <a:ext cx="8229600" cy="990600"/>
          </a:xfrm>
        </p:spPr>
        <p:txBody>
          <a:bodyPr>
            <a:normAutofit/>
          </a:bodyPr>
          <a:lstStyle/>
          <a:p>
            <a:r>
              <a:rPr lang="en-US" sz="2800" b="1" dirty="0" smtClean="0"/>
              <a:t>Client-side test </a:t>
            </a:r>
            <a:r>
              <a:rPr lang="en-US" sz="2800" b="1" dirty="0" smtClean="0"/>
              <a:t>generator produces a systematic testing manual</a:t>
            </a:r>
            <a:endParaRPr lang="en-US" sz="2800" b="1" dirty="0"/>
          </a:p>
        </p:txBody>
      </p:sp>
      <p:sp>
        <p:nvSpPr>
          <p:cNvPr id="3" name="Content Placeholder 2"/>
          <p:cNvSpPr>
            <a:spLocks noGrp="1"/>
          </p:cNvSpPr>
          <p:nvPr>
            <p:ph idx="1"/>
          </p:nvPr>
        </p:nvSpPr>
        <p:spPr>
          <a:xfrm>
            <a:off x="228600" y="1560298"/>
            <a:ext cx="8686800" cy="2897402"/>
          </a:xfrm>
        </p:spPr>
        <p:txBody>
          <a:bodyPr>
            <a:normAutofit/>
          </a:bodyPr>
          <a:lstStyle/>
          <a:p>
            <a:r>
              <a:rPr lang="en-US" sz="2600" dirty="0"/>
              <a:t>A</a:t>
            </a:r>
            <a:r>
              <a:rPr lang="en-US" sz="2600" dirty="0" smtClean="0"/>
              <a:t> </a:t>
            </a:r>
            <a:r>
              <a:rPr lang="en-US" sz="2600" dirty="0" smtClean="0"/>
              <a:t>user can </a:t>
            </a:r>
            <a:r>
              <a:rPr lang="en-US" sz="2600" dirty="0" smtClean="0"/>
              <a:t>follow the manual </a:t>
            </a:r>
            <a:r>
              <a:rPr lang="en-US" sz="2600" dirty="0" smtClean="0"/>
              <a:t>to systematically test combinations of user interface functions</a:t>
            </a:r>
          </a:p>
          <a:p>
            <a:r>
              <a:rPr lang="en-US" sz="2600" dirty="0" smtClean="0"/>
              <a:t>Effective form of documentation </a:t>
            </a:r>
            <a:r>
              <a:rPr lang="mr-IN" sz="2600" dirty="0" smtClean="0"/>
              <a:t>–</a:t>
            </a:r>
            <a:r>
              <a:rPr lang="en-US" sz="2600" dirty="0" smtClean="0"/>
              <a:t> defines expected behavior of GRNsight in every possible state.</a:t>
            </a:r>
            <a:endParaRPr lang="en-US" sz="2600" dirty="0"/>
          </a:p>
          <a:p>
            <a:endParaRPr lang="en-US" dirty="0" smtClean="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6121" y="3670300"/>
            <a:ext cx="4452224" cy="2459252"/>
          </a:xfrm>
          <a:prstGeom prst="rect">
            <a:avLst/>
          </a:prstGeom>
          <a:ln w="28575">
            <a:solidFill>
              <a:schemeClr val="accent1"/>
            </a:solidFill>
          </a:ln>
        </p:spPr>
      </p:pic>
    </p:spTree>
    <p:extLst>
      <p:ext uri="{BB962C8B-B14F-4D97-AF65-F5344CB8AC3E}">
        <p14:creationId xmlns:p14="http://schemas.microsoft.com/office/powerpoint/2010/main" val="9799563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533400"/>
            <a:ext cx="8229600" cy="990600"/>
          </a:xfrm>
        </p:spPr>
        <p:txBody>
          <a:bodyPr/>
          <a:lstStyle/>
          <a:p>
            <a:r>
              <a:rPr lang="en-US" sz="2800" b="1" dirty="0" smtClean="0"/>
              <a:t>Conclusion</a:t>
            </a:r>
            <a:endParaRPr lang="en-US" sz="2800" b="1" dirty="0"/>
          </a:p>
        </p:txBody>
      </p:sp>
      <p:sp>
        <p:nvSpPr>
          <p:cNvPr id="7" name="Shape 64"/>
          <p:cNvSpPr txBox="1">
            <a:spLocks/>
          </p:cNvSpPr>
          <p:nvPr/>
        </p:nvSpPr>
        <p:spPr>
          <a:xfrm>
            <a:off x="292100" y="1600200"/>
            <a:ext cx="8394700" cy="4876800"/>
          </a:xfrm>
          <a:prstGeom prst="rect">
            <a:avLst/>
          </a:prstGeom>
        </p:spPr>
        <p:txBody>
          <a:bodyPr vert="horz" lIns="91425" tIns="91425" rIns="91425" bIns="91425" rtlCol="0" anchor="t" anchorCtr="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571500" indent="-342900">
              <a:spcBef>
                <a:spcPts val="1000"/>
              </a:spcBef>
              <a:spcAft>
                <a:spcPts val="1000"/>
              </a:spcAft>
              <a:buFont typeface="Arial"/>
              <a:buChar char="•"/>
            </a:pPr>
            <a:r>
              <a:rPr lang="en" b="1" dirty="0" smtClean="0"/>
              <a:t>Gene regulatory networks (GRNs) consist of genes, transcription factors, and the regulatory relationships between them.</a:t>
            </a:r>
          </a:p>
          <a:p>
            <a:pPr marL="571500" indent="-342900">
              <a:spcBef>
                <a:spcPts val="0"/>
              </a:spcBef>
              <a:spcAft>
                <a:spcPts val="1000"/>
              </a:spcAft>
              <a:buFont typeface="Arial"/>
              <a:buChar char="•"/>
            </a:pPr>
            <a:r>
              <a:rPr lang="en" b="1" dirty="0" smtClean="0"/>
              <a:t>GRNsight is an open source web application and service for visualizing models of gene regulatory networks.</a:t>
            </a:r>
          </a:p>
          <a:p>
            <a:pPr marL="571500" indent="-342900">
              <a:spcBef>
                <a:spcPts val="0"/>
              </a:spcBef>
              <a:spcAft>
                <a:spcPts val="1000"/>
              </a:spcAft>
              <a:buFont typeface="Arial"/>
              <a:buChar char="•"/>
            </a:pPr>
            <a:r>
              <a:rPr lang="en-US" b="1" dirty="0" smtClean="0"/>
              <a:t>In GRNsight </a:t>
            </a:r>
            <a:r>
              <a:rPr lang="en" b="1" dirty="0" smtClean="0"/>
              <a:t>version 2.0</a:t>
            </a:r>
            <a:r>
              <a:rPr lang="en-US" b="1" dirty="0" smtClean="0"/>
              <a:t>, the visual and analytic features were improved.</a:t>
            </a:r>
          </a:p>
          <a:p>
            <a:pPr marL="571500" indent="-342900">
              <a:spcBef>
                <a:spcPts val="0"/>
              </a:spcBef>
              <a:spcAft>
                <a:spcPts val="1000"/>
              </a:spcAft>
              <a:buFont typeface="Arial"/>
              <a:buChar char="•"/>
            </a:pPr>
            <a:r>
              <a:rPr lang="en-US" b="1" dirty="0" smtClean="0"/>
              <a:t>In GRNsight version 2.0, client and server side tests were expanded.</a:t>
            </a:r>
          </a:p>
          <a:p>
            <a:pPr marL="571500" indent="-342900">
              <a:spcBef>
                <a:spcPts val="0"/>
              </a:spcBef>
              <a:spcAft>
                <a:spcPts val="1000"/>
              </a:spcAft>
              <a:buFont typeface="Arial"/>
              <a:buChar char="•"/>
            </a:pPr>
            <a:endParaRPr lang="en" b="1" dirty="0"/>
          </a:p>
        </p:txBody>
      </p:sp>
    </p:spTree>
    <p:extLst>
      <p:ext uri="{BB962C8B-B14F-4D97-AF65-F5344CB8AC3E}">
        <p14:creationId xmlns:p14="http://schemas.microsoft.com/office/powerpoint/2010/main" val="9894063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t>GRNsight application and code are available under the open source BSD license</a:t>
            </a:r>
            <a:endParaRPr lang="en-US" sz="2800" dirty="0"/>
          </a:p>
        </p:txBody>
      </p:sp>
      <p:sp>
        <p:nvSpPr>
          <p:cNvPr id="3" name="Content Placeholder 2"/>
          <p:cNvSpPr>
            <a:spLocks noGrp="1"/>
          </p:cNvSpPr>
          <p:nvPr>
            <p:ph idx="1"/>
          </p:nvPr>
        </p:nvSpPr>
        <p:spPr>
          <a:xfrm>
            <a:off x="457200" y="3845845"/>
            <a:ext cx="8229600" cy="2631153"/>
          </a:xfrm>
        </p:spPr>
        <p:txBody>
          <a:bodyPr>
            <a:normAutofit/>
          </a:bodyPr>
          <a:lstStyle/>
          <a:p>
            <a:pPr marL="0" indent="0">
              <a:buNone/>
            </a:pPr>
            <a:endParaRPr lang="en-US" dirty="0" smtClean="0">
              <a:solidFill>
                <a:schemeClr val="tx2"/>
              </a:solidFill>
            </a:endParaRPr>
          </a:p>
          <a:p>
            <a:pPr marL="0" indent="0">
              <a:buNone/>
            </a:pPr>
            <a:r>
              <a:rPr lang="en-US" dirty="0" smtClean="0">
                <a:solidFill>
                  <a:schemeClr val="tx2"/>
                </a:solidFill>
              </a:rPr>
              <a:t>Current and future work documented via </a:t>
            </a:r>
            <a:r>
              <a:rPr lang="en-US" dirty="0" err="1" smtClean="0">
                <a:solidFill>
                  <a:schemeClr val="tx2"/>
                </a:solidFill>
              </a:rPr>
              <a:t>Github</a:t>
            </a:r>
            <a:r>
              <a:rPr lang="en-US" dirty="0" smtClean="0">
                <a:solidFill>
                  <a:schemeClr val="tx2"/>
                </a:solidFill>
              </a:rPr>
              <a:t> Issues</a:t>
            </a:r>
            <a:endParaRPr lang="en-US" dirty="0">
              <a:solidFill>
                <a:schemeClr val="tx2"/>
              </a:solidFill>
            </a:endParaRPr>
          </a:p>
          <a:p>
            <a:r>
              <a:rPr lang="en-US" dirty="0" smtClean="0"/>
              <a:t>Node coloring for gene expression</a:t>
            </a:r>
          </a:p>
          <a:p>
            <a:r>
              <a:rPr lang="en-US" dirty="0" smtClean="0"/>
              <a:t>Alternate graph layouts</a:t>
            </a:r>
            <a:endParaRPr lang="en-US" dirty="0"/>
          </a:p>
        </p:txBody>
      </p:sp>
      <p:grpSp>
        <p:nvGrpSpPr>
          <p:cNvPr id="4" name="Group 3"/>
          <p:cNvGrpSpPr/>
          <p:nvPr/>
        </p:nvGrpSpPr>
        <p:grpSpPr>
          <a:xfrm>
            <a:off x="1457275" y="2113888"/>
            <a:ext cx="6229450" cy="1643057"/>
            <a:chOff x="1631849" y="2828435"/>
            <a:chExt cx="6229450" cy="1643057"/>
          </a:xfrm>
        </p:grpSpPr>
        <p:sp>
          <p:nvSpPr>
            <p:cNvPr id="5" name="TextBox 4"/>
            <p:cNvSpPr txBox="1"/>
            <p:nvPr/>
          </p:nvSpPr>
          <p:spPr>
            <a:xfrm>
              <a:off x="2516877" y="3035485"/>
              <a:ext cx="5096671" cy="738664"/>
            </a:xfrm>
            <a:prstGeom prst="rect">
              <a:avLst/>
            </a:prstGeom>
            <a:noFill/>
          </p:spPr>
          <p:txBody>
            <a:bodyPr wrap="square" rtlCol="0">
              <a:spAutoFit/>
            </a:bodyPr>
            <a:lstStyle/>
            <a:p>
              <a:r>
                <a:rPr lang="en-US" sz="2400" b="1" u="sng" dirty="0" smtClean="0">
                  <a:solidFill>
                    <a:schemeClr val="tx2"/>
                  </a:solidFill>
                </a:rPr>
                <a:t>http</a:t>
              </a:r>
              <a:r>
                <a:rPr lang="en-US" sz="2400" b="1" u="sng" dirty="0">
                  <a:solidFill>
                    <a:schemeClr val="tx2"/>
                  </a:solidFill>
                </a:rPr>
                <a:t>://</a:t>
              </a:r>
              <a:r>
                <a:rPr lang="en-US" sz="2400" b="1" u="sng" dirty="0" err="1">
                  <a:solidFill>
                    <a:schemeClr val="tx2"/>
                  </a:solidFill>
                </a:rPr>
                <a:t>dondi.github.io</a:t>
              </a:r>
              <a:r>
                <a:rPr lang="en-US" sz="2400" b="1" u="sng" dirty="0">
                  <a:solidFill>
                    <a:schemeClr val="tx2"/>
                  </a:solidFill>
                </a:rPr>
                <a:t>/GRNsight</a:t>
              </a:r>
              <a:r>
                <a:rPr lang="en-US" sz="2400" b="1" u="sng" dirty="0" smtClean="0">
                  <a:solidFill>
                    <a:schemeClr val="tx2"/>
                  </a:solidFill>
                </a:rPr>
                <a:t>/</a:t>
              </a:r>
            </a:p>
            <a:p>
              <a:endParaRPr lang="en-US" dirty="0"/>
            </a:p>
          </p:txBody>
        </p:sp>
        <p:sp>
          <p:nvSpPr>
            <p:cNvPr id="6" name="TextBox 5"/>
            <p:cNvSpPr txBox="1"/>
            <p:nvPr/>
          </p:nvSpPr>
          <p:spPr>
            <a:xfrm>
              <a:off x="2516876" y="3705133"/>
              <a:ext cx="5344423" cy="461665"/>
            </a:xfrm>
            <a:prstGeom prst="rect">
              <a:avLst/>
            </a:prstGeom>
            <a:noFill/>
          </p:spPr>
          <p:txBody>
            <a:bodyPr wrap="square" rtlCol="0">
              <a:spAutoFit/>
            </a:bodyPr>
            <a:lstStyle/>
            <a:p>
              <a:r>
                <a:rPr lang="en-US" sz="2400" b="1" u="sng" dirty="0">
                  <a:solidFill>
                    <a:schemeClr val="tx2"/>
                  </a:solidFill>
                </a:rPr>
                <a:t>https://</a:t>
              </a:r>
              <a:r>
                <a:rPr lang="en-US" sz="2400" b="1" u="sng" dirty="0" err="1" smtClean="0">
                  <a:solidFill>
                    <a:schemeClr val="tx2"/>
                  </a:solidFill>
                </a:rPr>
                <a:t>github.com</a:t>
              </a:r>
              <a:r>
                <a:rPr lang="en-US" sz="2400" b="1" u="sng" dirty="0" smtClean="0">
                  <a:solidFill>
                    <a:schemeClr val="tx2"/>
                  </a:solidFill>
                </a:rPr>
                <a:t>/</a:t>
              </a:r>
              <a:r>
                <a:rPr lang="en-US" sz="2400" b="1" u="sng" dirty="0" err="1" smtClean="0">
                  <a:solidFill>
                    <a:schemeClr val="tx2"/>
                  </a:solidFill>
                </a:rPr>
                <a:t>dondi</a:t>
              </a:r>
              <a:r>
                <a:rPr lang="en-US" sz="2400" b="1" u="sng" dirty="0" smtClean="0">
                  <a:solidFill>
                    <a:schemeClr val="tx2"/>
                  </a:solidFill>
                </a:rPr>
                <a:t>/GRNsight</a:t>
              </a:r>
              <a:endParaRPr lang="en-US" sz="2400" b="1" u="sng" dirty="0">
                <a:solidFill>
                  <a:schemeClr val="tx2"/>
                </a:solidFill>
              </a:endParaRPr>
            </a:p>
          </p:txBody>
        </p:sp>
        <p:pic>
          <p:nvPicPr>
            <p:cNvPr id="7" name="Picture 6"/>
            <p:cNvPicPr>
              <a:picLocks noChangeAspect="1"/>
            </p:cNvPicPr>
            <p:nvPr/>
          </p:nvPicPr>
          <p:blipFill>
            <a:blip r:embed="rId2"/>
            <a:stretch>
              <a:fillRect/>
            </a:stretch>
          </p:blipFill>
          <p:spPr>
            <a:xfrm>
              <a:off x="1631849" y="3546313"/>
              <a:ext cx="925179" cy="925179"/>
            </a:xfrm>
            <a:prstGeom prst="rect">
              <a:avLst/>
            </a:prstGeom>
          </p:spPr>
        </p:pic>
        <p:pic>
          <p:nvPicPr>
            <p:cNvPr id="8" name="Picture 7"/>
            <p:cNvPicPr>
              <a:picLocks noChangeAspect="1"/>
            </p:cNvPicPr>
            <p:nvPr/>
          </p:nvPicPr>
          <p:blipFill>
            <a:blip r:embed="rId3"/>
            <a:stretch>
              <a:fillRect/>
            </a:stretch>
          </p:blipFill>
          <p:spPr>
            <a:xfrm>
              <a:off x="1721920" y="2828435"/>
              <a:ext cx="766482" cy="744925"/>
            </a:xfrm>
            <a:prstGeom prst="rect">
              <a:avLst/>
            </a:prstGeom>
          </p:spPr>
        </p:pic>
      </p:grpSp>
    </p:spTree>
    <p:extLst>
      <p:ext uri="{BB962C8B-B14F-4D97-AF65-F5344CB8AC3E}">
        <p14:creationId xmlns:p14="http://schemas.microsoft.com/office/powerpoint/2010/main" val="14268167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90600"/>
          </a:xfrm>
        </p:spPr>
        <p:txBody>
          <a:bodyPr>
            <a:normAutofit/>
          </a:bodyPr>
          <a:lstStyle/>
          <a:p>
            <a:r>
              <a:rPr lang="en-US" sz="2800" b="1" dirty="0" smtClean="0"/>
              <a:t>Acknowledgements</a:t>
            </a:r>
            <a:endParaRPr lang="en-US" sz="2800" b="1" dirty="0"/>
          </a:p>
        </p:txBody>
      </p:sp>
      <p:sp>
        <p:nvSpPr>
          <p:cNvPr id="4" name="Shape 197"/>
          <p:cNvSpPr txBox="1">
            <a:spLocks noGrp="1"/>
          </p:cNvSpPr>
          <p:nvPr>
            <p:ph idx="1"/>
          </p:nvPr>
        </p:nvSpPr>
        <p:spPr>
          <a:xfrm>
            <a:off x="6283941" y="1447800"/>
            <a:ext cx="2679699" cy="5012545"/>
          </a:xfrm>
          <a:prstGeom prst="rect">
            <a:avLst/>
          </a:prstGeom>
        </p:spPr>
        <p:txBody>
          <a:bodyPr lIns="91425" tIns="91425" rIns="91425" bIns="91425" anchor="t" anchorCtr="0">
            <a:noAutofit/>
          </a:bodyPr>
          <a:lstStyle/>
          <a:p>
            <a:pPr lvl="0">
              <a:spcBef>
                <a:spcPts val="0"/>
              </a:spcBef>
              <a:buNone/>
            </a:pPr>
            <a:r>
              <a:rPr lang="en" sz="2000" u="sng" dirty="0" smtClean="0"/>
              <a:t>GRNsight Team</a:t>
            </a:r>
            <a:endParaRPr lang="en-US" sz="2000" u="sng" dirty="0" smtClean="0"/>
          </a:p>
          <a:p>
            <a:pPr lvl="0">
              <a:spcBef>
                <a:spcPts val="0"/>
              </a:spcBef>
              <a:buNone/>
            </a:pPr>
            <a:r>
              <a:rPr lang="en" sz="2000" dirty="0" err="1" smtClean="0"/>
              <a:t>Mihir</a:t>
            </a:r>
            <a:r>
              <a:rPr lang="en" sz="2000" dirty="0" smtClean="0"/>
              <a:t> </a:t>
            </a:r>
            <a:r>
              <a:rPr lang="en" sz="2000" dirty="0"/>
              <a:t>Samdarshi</a:t>
            </a:r>
          </a:p>
          <a:p>
            <a:pPr lvl="0">
              <a:spcBef>
                <a:spcPts val="0"/>
              </a:spcBef>
              <a:buNone/>
            </a:pPr>
            <a:r>
              <a:rPr lang="en" sz="2000" dirty="0"/>
              <a:t>Jen Shin</a:t>
            </a:r>
          </a:p>
          <a:p>
            <a:pPr lvl="0">
              <a:spcBef>
                <a:spcPts val="0"/>
              </a:spcBef>
              <a:buNone/>
            </a:pPr>
            <a:r>
              <a:rPr lang="en" sz="2000" dirty="0"/>
              <a:t>Eileen Choe</a:t>
            </a:r>
          </a:p>
          <a:p>
            <a:pPr lvl="0">
              <a:spcBef>
                <a:spcPts val="0"/>
              </a:spcBef>
              <a:buNone/>
            </a:pPr>
            <a:r>
              <a:rPr lang="en" sz="2000" dirty="0"/>
              <a:t>Edward Bachoura</a:t>
            </a:r>
          </a:p>
          <a:p>
            <a:pPr lvl="0">
              <a:spcBef>
                <a:spcPts val="0"/>
              </a:spcBef>
              <a:buNone/>
            </a:pPr>
            <a:endParaRPr sz="1200" dirty="0"/>
          </a:p>
          <a:p>
            <a:pPr lvl="0">
              <a:spcBef>
                <a:spcPts val="0"/>
              </a:spcBef>
              <a:buNone/>
            </a:pPr>
            <a:r>
              <a:rPr lang="en" sz="2000" u="sng" dirty="0"/>
              <a:t>GRNmap Team</a:t>
            </a:r>
          </a:p>
          <a:p>
            <a:pPr lvl="0">
              <a:spcBef>
                <a:spcPts val="0"/>
              </a:spcBef>
              <a:buNone/>
            </a:pPr>
            <a:r>
              <a:rPr lang="en-US" sz="2000" dirty="0" smtClean="0"/>
              <a:t>Eddie </a:t>
            </a:r>
            <a:r>
              <a:rPr lang="en" sz="2000" dirty="0" smtClean="0"/>
              <a:t>Azinge</a:t>
            </a:r>
            <a:endParaRPr lang="en" sz="2000" dirty="0"/>
          </a:p>
          <a:p>
            <a:pPr lvl="0">
              <a:spcBef>
                <a:spcPts val="0"/>
              </a:spcBef>
              <a:buNone/>
            </a:pPr>
            <a:r>
              <a:rPr lang="en" sz="2000" dirty="0" smtClean="0"/>
              <a:t>Maggie </a:t>
            </a:r>
            <a:r>
              <a:rPr lang="en" sz="2000" dirty="0"/>
              <a:t>O’Neil</a:t>
            </a:r>
          </a:p>
          <a:p>
            <a:pPr lvl="0">
              <a:spcBef>
                <a:spcPts val="0"/>
              </a:spcBef>
              <a:buNone/>
            </a:pPr>
            <a:r>
              <a:rPr lang="en" sz="2000" dirty="0"/>
              <a:t>Brandon </a:t>
            </a:r>
            <a:r>
              <a:rPr lang="en" sz="2000" dirty="0" smtClean="0"/>
              <a:t>Klein</a:t>
            </a:r>
            <a:endParaRPr lang="en-US" sz="2000" dirty="0" smtClean="0"/>
          </a:p>
          <a:p>
            <a:pPr lvl="0">
              <a:spcBef>
                <a:spcPts val="0"/>
              </a:spcBef>
              <a:buNone/>
            </a:pPr>
            <a:r>
              <a:rPr lang="en-US" sz="2000" dirty="0" smtClean="0"/>
              <a:t>Justin Kyle Torres</a:t>
            </a:r>
          </a:p>
          <a:p>
            <a:pPr lvl="0">
              <a:spcBef>
                <a:spcPts val="0"/>
              </a:spcBef>
              <a:buNone/>
            </a:pPr>
            <a:endParaRPr lang="en-US" sz="2000" dirty="0" smtClean="0"/>
          </a:p>
          <a:p>
            <a:pPr>
              <a:spcBef>
                <a:spcPts val="0"/>
              </a:spcBef>
              <a:buNone/>
            </a:pPr>
            <a:r>
              <a:rPr lang="en" sz="2000" u="sng" dirty="0"/>
              <a:t>Wet Lab Team</a:t>
            </a:r>
          </a:p>
          <a:p>
            <a:pPr>
              <a:spcBef>
                <a:spcPts val="0"/>
              </a:spcBef>
              <a:buNone/>
            </a:pPr>
            <a:r>
              <a:rPr lang="en" sz="2000" dirty="0" err="1" smtClean="0"/>
              <a:t>Nika</a:t>
            </a:r>
            <a:r>
              <a:rPr lang="en" sz="2000" dirty="0" smtClean="0"/>
              <a:t> </a:t>
            </a:r>
            <a:r>
              <a:rPr lang="en-US" sz="2000" dirty="0" err="1"/>
              <a:t>Vafadari</a:t>
            </a:r>
            <a:endParaRPr lang="en" sz="2000" dirty="0"/>
          </a:p>
          <a:p>
            <a:pPr>
              <a:spcBef>
                <a:spcPts val="0"/>
              </a:spcBef>
              <a:buNone/>
            </a:pPr>
            <a:r>
              <a:rPr lang="en" sz="2000" dirty="0"/>
              <a:t>Katherine </a:t>
            </a:r>
            <a:r>
              <a:rPr lang="en-US" sz="2000" dirty="0" err="1" smtClean="0"/>
              <a:t>Scheker</a:t>
            </a:r>
            <a:endParaRPr lang="en-US" sz="2000" dirty="0" smtClean="0"/>
          </a:p>
          <a:p>
            <a:pPr>
              <a:spcBef>
                <a:spcPts val="0"/>
              </a:spcBef>
              <a:buNone/>
            </a:pPr>
            <a:r>
              <a:rPr lang="en-US" sz="2000" dirty="0" smtClean="0"/>
              <a:t>Nick Collins</a:t>
            </a:r>
          </a:p>
          <a:p>
            <a:pPr lvl="0">
              <a:spcBef>
                <a:spcPts val="0"/>
              </a:spcBef>
              <a:buNone/>
            </a:pPr>
            <a:endParaRPr lang="en" sz="1400" dirty="0"/>
          </a:p>
        </p:txBody>
      </p:sp>
      <p:pic>
        <p:nvPicPr>
          <p:cNvPr id="10" name="Shape 199"/>
          <p:cNvPicPr preferRelativeResize="0"/>
          <p:nvPr/>
        </p:nvPicPr>
        <p:blipFill>
          <a:blip r:embed="rId3">
            <a:alphaModFix/>
          </a:blip>
          <a:stretch>
            <a:fillRect/>
          </a:stretch>
        </p:blipFill>
        <p:spPr>
          <a:xfrm>
            <a:off x="594339" y="1375623"/>
            <a:ext cx="1474227" cy="1432006"/>
          </a:xfrm>
          <a:prstGeom prst="rect">
            <a:avLst/>
          </a:prstGeom>
          <a:noFill/>
          <a:ln>
            <a:noFill/>
          </a:ln>
        </p:spPr>
      </p:pic>
      <p:sp>
        <p:nvSpPr>
          <p:cNvPr id="13" name="Rectangle 12"/>
          <p:cNvSpPr/>
          <p:nvPr/>
        </p:nvSpPr>
        <p:spPr>
          <a:xfrm>
            <a:off x="2234346" y="1484189"/>
            <a:ext cx="4572000" cy="1323439"/>
          </a:xfrm>
          <a:prstGeom prst="rect">
            <a:avLst/>
          </a:prstGeom>
        </p:spPr>
        <p:txBody>
          <a:bodyPr>
            <a:spAutoFit/>
          </a:bodyPr>
          <a:lstStyle/>
          <a:p>
            <a:pPr lvl="0">
              <a:spcBef>
                <a:spcPts val="0"/>
              </a:spcBef>
              <a:buNone/>
            </a:pPr>
            <a:r>
              <a:rPr lang="en" sz="2000" b="1" dirty="0"/>
              <a:t>Loyola Marymount University</a:t>
            </a:r>
          </a:p>
          <a:p>
            <a:pPr lvl="0">
              <a:spcBef>
                <a:spcPts val="0"/>
              </a:spcBef>
              <a:buNone/>
            </a:pPr>
            <a:r>
              <a:rPr lang="en" sz="2000" dirty="0"/>
              <a:t>Dr. Kam D. </a:t>
            </a:r>
            <a:r>
              <a:rPr lang="en" sz="2000" dirty="0" err="1"/>
              <a:t>Dahlquist</a:t>
            </a:r>
            <a:endParaRPr lang="en" sz="2000" dirty="0"/>
          </a:p>
          <a:p>
            <a:pPr lvl="0">
              <a:spcBef>
                <a:spcPts val="0"/>
              </a:spcBef>
              <a:buNone/>
            </a:pPr>
            <a:r>
              <a:rPr lang="en" sz="2000" dirty="0"/>
              <a:t>Dr. John David N. </a:t>
            </a:r>
            <a:r>
              <a:rPr lang="en" sz="2000" dirty="0" err="1"/>
              <a:t>Dionisio</a:t>
            </a:r>
            <a:endParaRPr lang="en" sz="2000" dirty="0"/>
          </a:p>
          <a:p>
            <a:pPr lvl="0">
              <a:spcBef>
                <a:spcPts val="0"/>
              </a:spcBef>
              <a:buNone/>
            </a:pPr>
            <a:r>
              <a:rPr lang="en" sz="2000" dirty="0"/>
              <a:t>Dr. Ben G. Fitzpatrick </a:t>
            </a: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16389" t="23148" r="12361" b="7407"/>
          <a:stretch/>
        </p:blipFill>
        <p:spPr>
          <a:xfrm>
            <a:off x="1041400" y="3082168"/>
            <a:ext cx="4350015" cy="3179836"/>
          </a:xfrm>
          <a:prstGeom prst="rect">
            <a:avLst/>
          </a:prstGeom>
          <a:ln w="31750">
            <a:solidFill>
              <a:schemeClr val="accent1"/>
            </a:solidFill>
          </a:ln>
        </p:spPr>
      </p:pic>
    </p:spTree>
    <p:extLst>
      <p:ext uri="{BB962C8B-B14F-4D97-AF65-F5344CB8AC3E}">
        <p14:creationId xmlns:p14="http://schemas.microsoft.com/office/powerpoint/2010/main" val="2660962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4"/>
          <p:cNvSpPr txBox="1">
            <a:spLocks noGrp="1"/>
          </p:cNvSpPr>
          <p:nvPr>
            <p:ph idx="1"/>
          </p:nvPr>
        </p:nvSpPr>
        <p:spPr>
          <a:xfrm>
            <a:off x="292100" y="1600200"/>
            <a:ext cx="8394700" cy="4876800"/>
          </a:xfrm>
          <a:prstGeom prst="rect">
            <a:avLst/>
          </a:prstGeom>
        </p:spPr>
        <p:txBody>
          <a:bodyPr lIns="91425" tIns="91425" rIns="91425" bIns="91425" anchor="t" anchorCtr="0">
            <a:noAutofit/>
          </a:bodyPr>
          <a:lstStyle/>
          <a:p>
            <a:pPr marL="571500" lvl="0" indent="-342900" rtl="0">
              <a:spcBef>
                <a:spcPts val="1000"/>
              </a:spcBef>
              <a:spcAft>
                <a:spcPts val="1000"/>
              </a:spcAft>
              <a:buFont typeface="Arial"/>
              <a:buChar char="•"/>
            </a:pPr>
            <a:r>
              <a:rPr lang="en" b="1" dirty="0">
                <a:solidFill>
                  <a:schemeClr val="tx1"/>
                </a:solidFill>
              </a:rPr>
              <a:t>Gene regulatory networks (GRNs) consist of genes, transcription factors, and the regulatory relationships between them.</a:t>
            </a:r>
          </a:p>
          <a:p>
            <a:pPr marL="571500" lvl="0" indent="-342900" rtl="0">
              <a:spcBef>
                <a:spcPts val="0"/>
              </a:spcBef>
              <a:spcAft>
                <a:spcPts val="1000"/>
              </a:spcAft>
              <a:buFont typeface="Arial"/>
              <a:buChar char="•"/>
            </a:pPr>
            <a:r>
              <a:rPr lang="en" b="1" dirty="0">
                <a:solidFill>
                  <a:schemeClr val="bg1">
                    <a:lumMod val="50000"/>
                  </a:schemeClr>
                </a:solidFill>
              </a:rPr>
              <a:t>GRNsight is an open source web application and service for visualizing models of gene regulatory networks.</a:t>
            </a:r>
          </a:p>
          <a:p>
            <a:pPr marL="571500" lvl="0" indent="-342900">
              <a:spcBef>
                <a:spcPts val="0"/>
              </a:spcBef>
              <a:spcAft>
                <a:spcPts val="1000"/>
              </a:spcAft>
              <a:buFont typeface="Arial"/>
              <a:buChar char="•"/>
            </a:pPr>
            <a:r>
              <a:rPr lang="en-US" b="1" dirty="0">
                <a:solidFill>
                  <a:schemeClr val="bg2">
                    <a:lumMod val="50000"/>
                  </a:schemeClr>
                </a:solidFill>
              </a:rPr>
              <a:t>In GRNsight </a:t>
            </a:r>
            <a:r>
              <a:rPr lang="en" b="1" dirty="0">
                <a:solidFill>
                  <a:schemeClr val="bg2">
                    <a:lumMod val="50000"/>
                  </a:schemeClr>
                </a:solidFill>
              </a:rPr>
              <a:t>version 2.0</a:t>
            </a:r>
            <a:r>
              <a:rPr lang="en-US" b="1" dirty="0">
                <a:solidFill>
                  <a:schemeClr val="bg2">
                    <a:lumMod val="50000"/>
                  </a:schemeClr>
                </a:solidFill>
              </a:rPr>
              <a:t>, the visual and analytic features were improved.</a:t>
            </a:r>
          </a:p>
          <a:p>
            <a:pPr marL="571500" indent="-342900">
              <a:spcBef>
                <a:spcPts val="0"/>
              </a:spcBef>
              <a:spcAft>
                <a:spcPts val="1000"/>
              </a:spcAft>
              <a:buFont typeface="Arial"/>
              <a:buChar char="•"/>
            </a:pPr>
            <a:r>
              <a:rPr lang="en-US" b="1" dirty="0" smtClean="0">
                <a:solidFill>
                  <a:schemeClr val="bg2">
                    <a:lumMod val="50000"/>
                  </a:schemeClr>
                </a:solidFill>
              </a:rPr>
              <a:t>In </a:t>
            </a:r>
            <a:r>
              <a:rPr lang="en-US" b="1" dirty="0">
                <a:solidFill>
                  <a:schemeClr val="bg2">
                    <a:lumMod val="50000"/>
                  </a:schemeClr>
                </a:solidFill>
              </a:rPr>
              <a:t>GRNsight </a:t>
            </a:r>
            <a:r>
              <a:rPr lang="en" b="1" dirty="0">
                <a:solidFill>
                  <a:schemeClr val="bg2">
                    <a:lumMod val="50000"/>
                  </a:schemeClr>
                </a:solidFill>
              </a:rPr>
              <a:t>version 2.0</a:t>
            </a:r>
            <a:r>
              <a:rPr lang="en-US" b="1" dirty="0">
                <a:solidFill>
                  <a:schemeClr val="bg2">
                    <a:lumMod val="50000"/>
                  </a:schemeClr>
                </a:solidFill>
              </a:rPr>
              <a:t>, client and server side tests were expanded.</a:t>
            </a:r>
            <a:endParaRPr lang="en" b="1" dirty="0">
              <a:solidFill>
                <a:schemeClr val="bg2">
                  <a:lumMod val="50000"/>
                </a:schemeClr>
              </a:solidFill>
            </a:endParaRPr>
          </a:p>
          <a:p>
            <a:pPr marL="571500" lvl="0" indent="-342900" rtl="0">
              <a:spcBef>
                <a:spcPts val="0"/>
              </a:spcBef>
              <a:spcAft>
                <a:spcPts val="1000"/>
              </a:spcAft>
              <a:buFont typeface="Arial"/>
              <a:buChar char="•"/>
            </a:pPr>
            <a:endParaRPr lang="en" b="1" dirty="0">
              <a:solidFill>
                <a:schemeClr val="tx1"/>
              </a:solidFill>
            </a:endParaRPr>
          </a:p>
        </p:txBody>
      </p:sp>
      <p:sp>
        <p:nvSpPr>
          <p:cNvPr id="3" name="Title 1"/>
          <p:cNvSpPr>
            <a:spLocks noGrp="1"/>
          </p:cNvSpPr>
          <p:nvPr>
            <p:ph type="title"/>
          </p:nvPr>
        </p:nvSpPr>
        <p:spPr>
          <a:xfrm>
            <a:off x="457200" y="533400"/>
            <a:ext cx="8229600" cy="990600"/>
          </a:xfrm>
        </p:spPr>
        <p:txBody>
          <a:bodyPr/>
          <a:lstStyle/>
          <a:p>
            <a:r>
              <a:rPr lang="en-US" sz="2800" b="1" dirty="0" smtClean="0"/>
              <a:t>Outline</a:t>
            </a:r>
            <a:endParaRPr lang="en-US" sz="2800" b="1" dirty="0"/>
          </a:p>
        </p:txBody>
      </p:sp>
    </p:spTree>
    <p:extLst>
      <p:ext uri="{BB962C8B-B14F-4D97-AF65-F5344CB8AC3E}">
        <p14:creationId xmlns:p14="http://schemas.microsoft.com/office/powerpoint/2010/main" val="5361110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t>Backup Slides</a:t>
            </a:r>
            <a:endParaRPr lang="en-US" sz="2800" b="1"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2717530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92100"/>
            <a:ext cx="8229600" cy="990600"/>
          </a:xfrm>
        </p:spPr>
        <p:txBody>
          <a:bodyPr>
            <a:normAutofit/>
          </a:bodyPr>
          <a:lstStyle/>
          <a:p>
            <a:r>
              <a:rPr lang="en-US" sz="2800" b="1" dirty="0" smtClean="0"/>
              <a:t>GRNsight v2.1.11 (master) Screenshot</a:t>
            </a:r>
            <a:endParaRPr lang="en-US" sz="2800"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5742" y="1282700"/>
            <a:ext cx="7872513" cy="5362235"/>
          </a:xfrm>
        </p:spPr>
      </p:pic>
    </p:spTree>
    <p:extLst>
      <p:ext uri="{BB962C8B-B14F-4D97-AF65-F5344CB8AC3E}">
        <p14:creationId xmlns:p14="http://schemas.microsoft.com/office/powerpoint/2010/main" val="7935789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t>Implementation of DevOps Toolchain improves productivity and efficiency</a:t>
            </a:r>
            <a:endParaRPr lang="en-US" sz="2800" b="1" dirty="0"/>
          </a:p>
        </p:txBody>
      </p:sp>
      <p:sp>
        <p:nvSpPr>
          <p:cNvPr id="3" name="Content Placeholder 2"/>
          <p:cNvSpPr>
            <a:spLocks noGrp="1"/>
          </p:cNvSpPr>
          <p:nvPr>
            <p:ph idx="1"/>
          </p:nvPr>
        </p:nvSpPr>
        <p:spPr>
          <a:xfrm>
            <a:off x="457200" y="1689100"/>
            <a:ext cx="4610100" cy="4724400"/>
          </a:xfrm>
        </p:spPr>
        <p:txBody>
          <a:bodyPr>
            <a:normAutofit/>
          </a:bodyPr>
          <a:lstStyle/>
          <a:p>
            <a:r>
              <a:rPr lang="en-US" dirty="0" smtClean="0"/>
              <a:t>DevOps aims at automating</a:t>
            </a:r>
            <a:r>
              <a:rPr lang="en-US" dirty="0"/>
              <a:t> and monitoring </a:t>
            </a:r>
            <a:r>
              <a:rPr lang="en-US" dirty="0" smtClean="0"/>
              <a:t>all </a:t>
            </a:r>
            <a:r>
              <a:rPr lang="en-US" dirty="0"/>
              <a:t>steps of software </a:t>
            </a:r>
            <a:r>
              <a:rPr lang="en-US" dirty="0" smtClean="0"/>
              <a:t>construction.</a:t>
            </a:r>
          </a:p>
          <a:p>
            <a:r>
              <a:rPr lang="en-US" dirty="0" smtClean="0"/>
              <a:t>Implementation of DevOps practices:</a:t>
            </a:r>
          </a:p>
          <a:p>
            <a:pPr lvl="1">
              <a:buFont typeface="Wingdings" charset="2"/>
              <a:buChar char="ü"/>
            </a:pPr>
            <a:r>
              <a:rPr lang="en-US" sz="2400" dirty="0" smtClean="0"/>
              <a:t> Increases frequency of deployment</a:t>
            </a:r>
          </a:p>
          <a:p>
            <a:pPr lvl="1">
              <a:buFont typeface="Wingdings" charset="2"/>
              <a:buChar char="ü"/>
            </a:pPr>
            <a:r>
              <a:rPr lang="en-US" sz="2400" dirty="0" smtClean="0"/>
              <a:t> Reduces </a:t>
            </a:r>
            <a:r>
              <a:rPr lang="en-US" sz="2400" dirty="0"/>
              <a:t>failure rate of </a:t>
            </a:r>
            <a:r>
              <a:rPr lang="en-US" sz="2400" dirty="0" smtClean="0"/>
              <a:t>releases</a:t>
            </a:r>
          </a:p>
          <a:p>
            <a:pPr lvl="1">
              <a:buFont typeface="Wingdings" charset="2"/>
              <a:buChar char="ü"/>
            </a:pPr>
            <a:r>
              <a:rPr lang="en-US" sz="2400" dirty="0" smtClean="0"/>
              <a:t> Improves developer productivity and efficiency</a:t>
            </a:r>
          </a:p>
          <a:p>
            <a:endParaRPr lang="en-US" dirty="0" smtClean="0"/>
          </a:p>
          <a:p>
            <a:endParaRPr lang="en-US" dirty="0" smtClean="0"/>
          </a:p>
        </p:txBody>
      </p:sp>
      <p:pic>
        <p:nvPicPr>
          <p:cNvPr id="4" name="Picture 3"/>
          <p:cNvPicPr>
            <a:picLocks noChangeAspect="1"/>
          </p:cNvPicPr>
          <p:nvPr/>
        </p:nvPicPr>
        <p:blipFill>
          <a:blip r:embed="rId2"/>
          <a:stretch>
            <a:fillRect/>
          </a:stretch>
        </p:blipFill>
        <p:spPr>
          <a:xfrm>
            <a:off x="5315185" y="2451100"/>
            <a:ext cx="3371615" cy="3200400"/>
          </a:xfrm>
          <a:prstGeom prst="rect">
            <a:avLst/>
          </a:prstGeom>
        </p:spPr>
      </p:pic>
    </p:spTree>
    <p:extLst>
      <p:ext uri="{BB962C8B-B14F-4D97-AF65-F5344CB8AC3E}">
        <p14:creationId xmlns:p14="http://schemas.microsoft.com/office/powerpoint/2010/main" val="6178226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p:cNvSpPr txBox="1">
            <a:spLocks noChangeArrowheads="1"/>
          </p:cNvSpPr>
          <p:nvPr/>
        </p:nvSpPr>
        <p:spPr>
          <a:xfrm>
            <a:off x="457200" y="720997"/>
            <a:ext cx="8337349" cy="99060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2800" b="1" dirty="0"/>
              <a:t>A gene regulatory </a:t>
            </a:r>
            <a:r>
              <a:rPr lang="en-US" sz="2800" b="1" dirty="0" smtClean="0"/>
              <a:t>network (GRN) </a:t>
            </a:r>
            <a:r>
              <a:rPr lang="en-US" sz="2800" b="1" dirty="0"/>
              <a:t>controls the level of expression of genes and proteins</a:t>
            </a:r>
            <a:endParaRPr lang="en-US" altLang="en-US" sz="2800" b="1" dirty="0" smtClean="0">
              <a:solidFill>
                <a:srgbClr val="16693F"/>
              </a:solidFill>
            </a:endParaRPr>
          </a:p>
        </p:txBody>
      </p:sp>
      <p:sp>
        <p:nvSpPr>
          <p:cNvPr id="8" name="Content Placeholder 7"/>
          <p:cNvSpPr>
            <a:spLocks noGrp="1"/>
          </p:cNvSpPr>
          <p:nvPr>
            <p:ph idx="1"/>
          </p:nvPr>
        </p:nvSpPr>
        <p:spPr>
          <a:xfrm>
            <a:off x="3956329" y="1899461"/>
            <a:ext cx="5025514" cy="4102286"/>
          </a:xfrm>
        </p:spPr>
        <p:txBody>
          <a:bodyPr>
            <a:noAutofit/>
          </a:bodyPr>
          <a:lstStyle/>
          <a:p>
            <a:r>
              <a:rPr lang="en-US" sz="2800" dirty="0" smtClean="0"/>
              <a:t>Transcription factors </a:t>
            </a:r>
            <a:r>
              <a:rPr lang="en-US" sz="2800" b="1" dirty="0" smtClean="0"/>
              <a:t>activate</a:t>
            </a:r>
            <a:r>
              <a:rPr lang="en-US" sz="2800" dirty="0" smtClean="0"/>
              <a:t> </a:t>
            </a:r>
            <a:r>
              <a:rPr lang="en-US" sz="2800" dirty="0"/>
              <a:t>or </a:t>
            </a:r>
            <a:r>
              <a:rPr lang="en-US" sz="2800" b="1" dirty="0"/>
              <a:t>repress</a:t>
            </a:r>
            <a:r>
              <a:rPr lang="en-US" sz="2800" dirty="0"/>
              <a:t> expression</a:t>
            </a:r>
            <a:r>
              <a:rPr lang="en-US" sz="2800" dirty="0" smtClean="0"/>
              <a:t>.</a:t>
            </a:r>
          </a:p>
          <a:p>
            <a:r>
              <a:rPr lang="en-US" sz="2800" dirty="0"/>
              <a:t>To understand GRNs we want to quantify the </a:t>
            </a:r>
            <a:r>
              <a:rPr lang="en-US" sz="2800" b="1" dirty="0"/>
              <a:t>weight values</a:t>
            </a:r>
            <a:r>
              <a:rPr lang="en-US" sz="2800" dirty="0"/>
              <a:t> of these regulatory </a:t>
            </a:r>
            <a:r>
              <a:rPr lang="en-US" sz="2800" dirty="0" smtClean="0"/>
              <a:t>relationships</a:t>
            </a:r>
            <a:endParaRPr lang="en-US" sz="2800" b="1" dirty="0" smtClean="0"/>
          </a:p>
        </p:txBody>
      </p:sp>
      <p:pic>
        <p:nvPicPr>
          <p:cNvPr id="11" name="Shape 76"/>
          <p:cNvPicPr preferRelativeResize="0">
            <a:picLocks noChangeAspect="1"/>
          </p:cNvPicPr>
          <p:nvPr/>
        </p:nvPicPr>
        <p:blipFill rotWithShape="1">
          <a:blip r:embed="rId3">
            <a:alphaModFix/>
          </a:blip>
          <a:srcRect l="6976"/>
          <a:stretch/>
        </p:blipFill>
        <p:spPr>
          <a:xfrm>
            <a:off x="0" y="2072177"/>
            <a:ext cx="4019829" cy="3612197"/>
          </a:xfrm>
          <a:prstGeom prst="rect">
            <a:avLst/>
          </a:prstGeom>
          <a:noFill/>
          <a:ln>
            <a:noFill/>
          </a:ln>
        </p:spPr>
      </p:pic>
      <p:sp>
        <p:nvSpPr>
          <p:cNvPr id="12" name="Shape 78"/>
          <p:cNvSpPr txBox="1">
            <a:spLocks noChangeAspect="1"/>
          </p:cNvSpPr>
          <p:nvPr/>
        </p:nvSpPr>
        <p:spPr>
          <a:xfrm>
            <a:off x="115761" y="3075174"/>
            <a:ext cx="1447739" cy="513607"/>
          </a:xfrm>
          <a:prstGeom prst="rect">
            <a:avLst/>
          </a:prstGeom>
          <a:noFill/>
          <a:ln>
            <a:noFill/>
          </a:ln>
        </p:spPr>
        <p:txBody>
          <a:bodyPr lIns="91425" tIns="91425" rIns="91425" bIns="91425" anchor="t" anchorCtr="0">
            <a:noAutofit/>
          </a:bodyPr>
          <a:lstStyle/>
          <a:p>
            <a:pPr lvl="0">
              <a:spcBef>
                <a:spcPts val="0"/>
              </a:spcBef>
              <a:buNone/>
            </a:pPr>
            <a:r>
              <a:rPr lang="en" sz="1400" b="1" dirty="0"/>
              <a:t>Transcription</a:t>
            </a:r>
            <a:endParaRPr lang="en" b="1" dirty="0"/>
          </a:p>
        </p:txBody>
      </p:sp>
      <p:sp>
        <p:nvSpPr>
          <p:cNvPr id="13" name="Shape 79"/>
          <p:cNvSpPr txBox="1">
            <a:spLocks noChangeAspect="1"/>
          </p:cNvSpPr>
          <p:nvPr/>
        </p:nvSpPr>
        <p:spPr>
          <a:xfrm>
            <a:off x="2020875" y="3357491"/>
            <a:ext cx="1095623" cy="542948"/>
          </a:xfrm>
          <a:prstGeom prst="rect">
            <a:avLst/>
          </a:prstGeom>
          <a:noFill/>
          <a:ln>
            <a:noFill/>
          </a:ln>
        </p:spPr>
        <p:txBody>
          <a:bodyPr lIns="91425" tIns="91425" rIns="91425" bIns="91425" anchor="t" anchorCtr="0">
            <a:noAutofit/>
          </a:bodyPr>
          <a:lstStyle/>
          <a:p>
            <a:pPr lvl="0" rtl="0">
              <a:spcBef>
                <a:spcPts val="0"/>
              </a:spcBef>
              <a:buNone/>
            </a:pPr>
            <a:r>
              <a:rPr lang="en" sz="1400" b="1" dirty="0"/>
              <a:t>mRNA</a:t>
            </a:r>
          </a:p>
        </p:txBody>
      </p:sp>
      <p:sp>
        <p:nvSpPr>
          <p:cNvPr id="20" name="Shape 80"/>
          <p:cNvSpPr txBox="1">
            <a:spLocks noChangeAspect="1"/>
          </p:cNvSpPr>
          <p:nvPr/>
        </p:nvSpPr>
        <p:spPr>
          <a:xfrm>
            <a:off x="2020875" y="4599712"/>
            <a:ext cx="1323768" cy="542948"/>
          </a:xfrm>
          <a:prstGeom prst="rect">
            <a:avLst/>
          </a:prstGeom>
          <a:noFill/>
          <a:ln>
            <a:noFill/>
          </a:ln>
        </p:spPr>
        <p:txBody>
          <a:bodyPr lIns="91425" tIns="91425" rIns="91425" bIns="91425" anchor="t" anchorCtr="0">
            <a:noAutofit/>
          </a:bodyPr>
          <a:lstStyle/>
          <a:p>
            <a:pPr lvl="0" rtl="0">
              <a:spcBef>
                <a:spcPts val="0"/>
              </a:spcBef>
              <a:buNone/>
            </a:pPr>
            <a:r>
              <a:rPr lang="en" sz="1400" b="1" dirty="0"/>
              <a:t>Protein</a:t>
            </a:r>
            <a:endParaRPr lang="en" b="1" dirty="0"/>
          </a:p>
        </p:txBody>
      </p:sp>
      <p:sp>
        <p:nvSpPr>
          <p:cNvPr id="22" name="Shape 81"/>
          <p:cNvSpPr txBox="1">
            <a:spLocks noChangeAspect="1"/>
          </p:cNvSpPr>
          <p:nvPr/>
        </p:nvSpPr>
        <p:spPr>
          <a:xfrm>
            <a:off x="2020875" y="2754791"/>
            <a:ext cx="973151" cy="542948"/>
          </a:xfrm>
          <a:prstGeom prst="rect">
            <a:avLst/>
          </a:prstGeom>
          <a:noFill/>
          <a:ln>
            <a:noFill/>
          </a:ln>
        </p:spPr>
        <p:txBody>
          <a:bodyPr lIns="91425" tIns="91425" rIns="91425" bIns="91425" anchor="t" anchorCtr="0">
            <a:noAutofit/>
          </a:bodyPr>
          <a:lstStyle/>
          <a:p>
            <a:pPr lvl="0" rtl="0">
              <a:spcBef>
                <a:spcPts val="0"/>
              </a:spcBef>
              <a:buNone/>
            </a:pPr>
            <a:r>
              <a:rPr lang="en" sz="1400" b="1" dirty="0"/>
              <a:t>DNA</a:t>
            </a:r>
          </a:p>
        </p:txBody>
      </p:sp>
      <p:sp>
        <p:nvSpPr>
          <p:cNvPr id="23" name="Shape 82"/>
          <p:cNvSpPr txBox="1">
            <a:spLocks noChangeAspect="1"/>
          </p:cNvSpPr>
          <p:nvPr/>
        </p:nvSpPr>
        <p:spPr>
          <a:xfrm>
            <a:off x="277516" y="3838824"/>
            <a:ext cx="1743358" cy="542948"/>
          </a:xfrm>
          <a:prstGeom prst="rect">
            <a:avLst/>
          </a:prstGeom>
          <a:noFill/>
          <a:ln>
            <a:noFill/>
          </a:ln>
        </p:spPr>
        <p:txBody>
          <a:bodyPr lIns="91425" tIns="91425" rIns="91425" bIns="91425" anchor="t" anchorCtr="0">
            <a:noAutofit/>
          </a:bodyPr>
          <a:lstStyle/>
          <a:p>
            <a:pPr lvl="0" rtl="0">
              <a:spcBef>
                <a:spcPts val="0"/>
              </a:spcBef>
              <a:buNone/>
            </a:pPr>
            <a:r>
              <a:rPr lang="en" sz="1400" b="1" dirty="0"/>
              <a:t>Translation</a:t>
            </a:r>
          </a:p>
        </p:txBody>
      </p:sp>
      <p:sp>
        <p:nvSpPr>
          <p:cNvPr id="3" name="TextBox 2"/>
          <p:cNvSpPr txBox="1"/>
          <p:nvPr/>
        </p:nvSpPr>
        <p:spPr>
          <a:xfrm>
            <a:off x="282153" y="5778981"/>
            <a:ext cx="3327249" cy="369332"/>
          </a:xfrm>
          <a:prstGeom prst="rect">
            <a:avLst/>
          </a:prstGeom>
          <a:noFill/>
        </p:spPr>
        <p:txBody>
          <a:bodyPr wrap="square" rtlCol="0">
            <a:spAutoFit/>
          </a:bodyPr>
          <a:lstStyle/>
          <a:p>
            <a:r>
              <a:rPr lang="en-US" b="1" dirty="0" smtClean="0"/>
              <a:t>Gene regulatory process</a:t>
            </a:r>
            <a:endParaRPr lang="en-US" b="1" dirty="0"/>
          </a:p>
        </p:txBody>
      </p:sp>
      <p:pic>
        <p:nvPicPr>
          <p:cNvPr id="14" name="Shape 77"/>
          <p:cNvPicPr preferRelativeResize="0"/>
          <p:nvPr/>
        </p:nvPicPr>
        <p:blipFill>
          <a:blip r:embed="rId4">
            <a:alphaModFix/>
          </a:blip>
          <a:stretch>
            <a:fillRect/>
          </a:stretch>
        </p:blipFill>
        <p:spPr>
          <a:xfrm>
            <a:off x="4184474" y="4868721"/>
            <a:ext cx="4369451" cy="1631306"/>
          </a:xfrm>
          <a:prstGeom prst="rect">
            <a:avLst/>
          </a:prstGeom>
          <a:noFill/>
          <a:ln>
            <a:noFill/>
          </a:ln>
        </p:spPr>
      </p:pic>
    </p:spTree>
    <p:extLst>
      <p:ext uri="{BB962C8B-B14F-4D97-AF65-F5344CB8AC3E}">
        <p14:creationId xmlns:p14="http://schemas.microsoft.com/office/powerpoint/2010/main" val="2246338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4"/>
          <a:srcRect r="10200"/>
          <a:stretch/>
        </p:blipFill>
        <p:spPr>
          <a:xfrm>
            <a:off x="5695766" y="1181903"/>
            <a:ext cx="2724459" cy="1147077"/>
          </a:xfrm>
          <a:prstGeom prst="rect">
            <a:avLst/>
          </a:prstGeom>
        </p:spPr>
      </p:pic>
      <p:sp>
        <p:nvSpPr>
          <p:cNvPr id="2" name="Title 1"/>
          <p:cNvSpPr>
            <a:spLocks noGrp="1"/>
          </p:cNvSpPr>
          <p:nvPr>
            <p:ph type="title"/>
          </p:nvPr>
        </p:nvSpPr>
        <p:spPr>
          <a:xfrm>
            <a:off x="457684" y="870021"/>
            <a:ext cx="8229600" cy="990600"/>
          </a:xfrm>
        </p:spPr>
        <p:txBody>
          <a:bodyPr>
            <a:noAutofit/>
          </a:bodyPr>
          <a:lstStyle/>
          <a:p>
            <a:r>
              <a:rPr lang="en-US" sz="2800" b="1" dirty="0" smtClean="0"/>
              <a:t>GRNmap models the dynamics of GRNs to estimate weight parameters (</a:t>
            </a:r>
            <a:r>
              <a:rPr lang="en-US" sz="2800" b="1" i="1" dirty="0" smtClean="0"/>
              <a:t>w</a:t>
            </a:r>
            <a:r>
              <a:rPr lang="en-US" sz="2800" b="1" dirty="0" smtClean="0"/>
              <a:t>)</a:t>
            </a:r>
            <a:r>
              <a:rPr lang="en-US" sz="3600" dirty="0"/>
              <a:t/>
            </a:r>
            <a:br>
              <a:rPr lang="en-US" sz="3600" dirty="0"/>
            </a:br>
            <a:endParaRPr lang="en-US" sz="3600" dirty="0"/>
          </a:p>
        </p:txBody>
      </p:sp>
      <p:sp>
        <p:nvSpPr>
          <p:cNvPr id="3" name="Content Placeholder 2"/>
          <p:cNvSpPr>
            <a:spLocks noGrp="1"/>
          </p:cNvSpPr>
          <p:nvPr>
            <p:ph idx="1"/>
          </p:nvPr>
        </p:nvSpPr>
        <p:spPr>
          <a:xfrm>
            <a:off x="239297" y="2209745"/>
            <a:ext cx="8666373" cy="2374593"/>
          </a:xfrm>
        </p:spPr>
        <p:txBody>
          <a:bodyPr>
            <a:normAutofit/>
          </a:bodyPr>
          <a:lstStyle/>
          <a:p>
            <a:r>
              <a:rPr lang="en-US" sz="2800" dirty="0"/>
              <a:t>Magnitude of weights represent the influence of the transcription factor on its target gene</a:t>
            </a:r>
          </a:p>
          <a:p>
            <a:pPr lvl="0"/>
            <a:r>
              <a:rPr lang="en-US" sz="2800" b="1" dirty="0" smtClean="0"/>
              <a:t>Positive</a:t>
            </a:r>
            <a:r>
              <a:rPr lang="en-US" sz="2800" dirty="0" smtClean="0"/>
              <a:t> </a:t>
            </a:r>
            <a:r>
              <a:rPr lang="en-US" sz="2800" dirty="0"/>
              <a:t>weights </a:t>
            </a:r>
            <a:r>
              <a:rPr lang="en-US" sz="2800" dirty="0" smtClean="0"/>
              <a:t>= </a:t>
            </a:r>
            <a:r>
              <a:rPr lang="en-US" sz="2800" b="1" dirty="0" smtClean="0"/>
              <a:t>activation</a:t>
            </a:r>
            <a:r>
              <a:rPr lang="en-US" sz="2800" dirty="0" smtClean="0"/>
              <a:t> </a:t>
            </a:r>
            <a:r>
              <a:rPr lang="en-US" sz="2800" dirty="0"/>
              <a:t>of gene expression.</a:t>
            </a:r>
          </a:p>
          <a:p>
            <a:pPr lvl="0"/>
            <a:r>
              <a:rPr lang="en-US" sz="2800" b="1" dirty="0"/>
              <a:t>Negative</a:t>
            </a:r>
            <a:r>
              <a:rPr lang="en-US" sz="2800" dirty="0"/>
              <a:t> weights </a:t>
            </a:r>
            <a:r>
              <a:rPr lang="en-US" sz="2800" dirty="0" smtClean="0"/>
              <a:t>= </a:t>
            </a:r>
            <a:r>
              <a:rPr lang="en-US" sz="2800" b="1" dirty="0" smtClean="0"/>
              <a:t>repression</a:t>
            </a:r>
            <a:r>
              <a:rPr lang="en-US" sz="2800" dirty="0" smtClean="0"/>
              <a:t> </a:t>
            </a:r>
            <a:r>
              <a:rPr lang="en-US" sz="2800" dirty="0"/>
              <a:t>of gene expression.</a:t>
            </a:r>
            <a:endParaRPr lang="en" sz="2800" dirty="0"/>
          </a:p>
          <a:p>
            <a:pPr lvl="0"/>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2052460227"/>
              </p:ext>
            </p:extLst>
          </p:nvPr>
        </p:nvGraphicFramePr>
        <p:xfrm>
          <a:off x="1407058" y="4450085"/>
          <a:ext cx="6330850" cy="1567042"/>
        </p:xfrm>
        <a:graphic>
          <a:graphicData uri="http://schemas.openxmlformats.org/presentationml/2006/ole">
            <mc:AlternateContent xmlns:mc="http://schemas.openxmlformats.org/markup-compatibility/2006">
              <mc:Choice xmlns:v="urn:schemas-microsoft-com:vml" Requires="v">
                <p:oleObj spid="_x0000_s7305" name="Equation" r:id="rId5" imgW="2870200" imgH="711200" progId="Equation.3">
                  <p:embed/>
                </p:oleObj>
              </mc:Choice>
              <mc:Fallback>
                <p:oleObj name="Equation" r:id="rId5" imgW="2870200" imgH="711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7058" y="4450085"/>
                        <a:ext cx="6330850" cy="1567042"/>
                      </a:xfrm>
                      <a:prstGeom prst="rect">
                        <a:avLst/>
                      </a:prstGeom>
                      <a:noFill/>
                      <a:ln>
                        <a:noFill/>
                      </a:ln>
                    </p:spPr>
                  </p:pic>
                </p:oleObj>
              </mc:Fallback>
            </mc:AlternateContent>
          </a:graphicData>
        </a:graphic>
      </p:graphicFrame>
      <p:sp>
        <p:nvSpPr>
          <p:cNvPr id="26" name="TextBox 25"/>
          <p:cNvSpPr txBox="1"/>
          <p:nvPr/>
        </p:nvSpPr>
        <p:spPr>
          <a:xfrm>
            <a:off x="2851499" y="6017127"/>
            <a:ext cx="3441968" cy="369332"/>
          </a:xfrm>
          <a:prstGeom prst="rect">
            <a:avLst/>
          </a:prstGeom>
          <a:noFill/>
        </p:spPr>
        <p:txBody>
          <a:bodyPr wrap="none" rtlCol="0">
            <a:spAutoFit/>
          </a:bodyPr>
          <a:lstStyle/>
          <a:p>
            <a:r>
              <a:rPr lang="en-US" b="1" dirty="0" smtClean="0"/>
              <a:t>GRNmap differential equation</a:t>
            </a:r>
            <a:endParaRPr lang="en-US" b="1" dirty="0"/>
          </a:p>
        </p:txBody>
      </p:sp>
    </p:spTree>
    <p:extLst>
      <p:ext uri="{BB962C8B-B14F-4D97-AF65-F5344CB8AC3E}">
        <p14:creationId xmlns:p14="http://schemas.microsoft.com/office/powerpoint/2010/main" val="41088208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948" y="678868"/>
            <a:ext cx="8229600" cy="990600"/>
          </a:xfrm>
        </p:spPr>
        <p:txBody>
          <a:bodyPr>
            <a:noAutofit/>
          </a:bodyPr>
          <a:lstStyle/>
          <a:p>
            <a:r>
              <a:rPr lang="en-US" sz="2800" b="1" dirty="0"/>
              <a:t>GRNmap outputs Excel spreadsheets, with estimated weight parameters </a:t>
            </a:r>
          </a:p>
        </p:txBody>
      </p:sp>
      <p:sp>
        <p:nvSpPr>
          <p:cNvPr id="7" name="TextBox 6"/>
          <p:cNvSpPr txBox="1"/>
          <p:nvPr/>
        </p:nvSpPr>
        <p:spPr>
          <a:xfrm>
            <a:off x="1339611" y="6075340"/>
            <a:ext cx="6450274" cy="369332"/>
          </a:xfrm>
          <a:prstGeom prst="rect">
            <a:avLst/>
          </a:prstGeom>
          <a:noFill/>
        </p:spPr>
        <p:txBody>
          <a:bodyPr wrap="square" rtlCol="0">
            <a:spAutoFit/>
          </a:bodyPr>
          <a:lstStyle/>
          <a:p>
            <a:r>
              <a:rPr lang="en-US" b="1" dirty="0" smtClean="0"/>
              <a:t>21 gene, 31 edge weighted network output from GRNmap</a:t>
            </a:r>
            <a:endParaRPr lang="en-US" b="1" dirty="0"/>
          </a:p>
        </p:txBody>
      </p:sp>
      <p:grpSp>
        <p:nvGrpSpPr>
          <p:cNvPr id="14" name="Group 13"/>
          <p:cNvGrpSpPr/>
          <p:nvPr/>
        </p:nvGrpSpPr>
        <p:grpSpPr>
          <a:xfrm>
            <a:off x="262631" y="2231574"/>
            <a:ext cx="8557751" cy="3225439"/>
            <a:chOff x="262631" y="2231574"/>
            <a:chExt cx="8557751" cy="3225439"/>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114" y="2231574"/>
              <a:ext cx="8511268" cy="2872349"/>
            </a:xfrm>
            <a:prstGeom prst="rect">
              <a:avLst/>
            </a:prstGeom>
            <a:ln w="38100">
              <a:solidFill>
                <a:schemeClr val="accent1"/>
              </a:solidFill>
            </a:ln>
          </p:spPr>
        </p:pic>
        <p:sp>
          <p:nvSpPr>
            <p:cNvPr id="13" name="Rectangle 12"/>
            <p:cNvSpPr/>
            <p:nvPr/>
          </p:nvSpPr>
          <p:spPr>
            <a:xfrm>
              <a:off x="262631" y="5108613"/>
              <a:ext cx="926160" cy="34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smtClean="0"/>
                <a:t>.</a:t>
              </a:r>
              <a:r>
                <a:rPr lang="en-US" sz="2600" dirty="0" err="1" smtClean="0"/>
                <a:t>xlsx</a:t>
              </a:r>
              <a:endParaRPr lang="en-US" sz="2600" dirty="0"/>
            </a:p>
          </p:txBody>
        </p:sp>
      </p:grpSp>
      <p:grpSp>
        <p:nvGrpSpPr>
          <p:cNvPr id="16" name="Group 15"/>
          <p:cNvGrpSpPr/>
          <p:nvPr/>
        </p:nvGrpSpPr>
        <p:grpSpPr>
          <a:xfrm>
            <a:off x="1482082" y="1796063"/>
            <a:ext cx="5673440" cy="4093315"/>
            <a:chOff x="1753887" y="1326255"/>
            <a:chExt cx="5673440" cy="4093315"/>
          </a:xfrm>
        </p:grpSpPr>
        <p:sp>
          <p:nvSpPr>
            <p:cNvPr id="10" name="Rectangle 9"/>
            <p:cNvSpPr/>
            <p:nvPr/>
          </p:nvSpPr>
          <p:spPr>
            <a:xfrm>
              <a:off x="1753887" y="5001473"/>
              <a:ext cx="1745581" cy="418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smtClean="0"/>
                <a:t>.</a:t>
              </a:r>
              <a:r>
                <a:rPr lang="en-US" sz="2600" dirty="0" err="1" smtClean="0"/>
                <a:t>graphml</a:t>
              </a:r>
              <a:endParaRPr lang="en-US" sz="2600" dirty="0"/>
            </a:p>
          </p:txBody>
        </p:sp>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l="845" b="13355"/>
            <a:stretch/>
          </p:blipFill>
          <p:spPr>
            <a:xfrm>
              <a:off x="1776312" y="1326255"/>
              <a:ext cx="5651015" cy="3659102"/>
            </a:xfrm>
            <a:prstGeom prst="rect">
              <a:avLst/>
            </a:prstGeom>
            <a:ln w="31750">
              <a:solidFill>
                <a:schemeClr val="accent1"/>
              </a:solidFill>
            </a:ln>
          </p:spPr>
        </p:pic>
      </p:grpSp>
      <p:grpSp>
        <p:nvGrpSpPr>
          <p:cNvPr id="8" name="Group 7"/>
          <p:cNvGrpSpPr/>
          <p:nvPr/>
        </p:nvGrpSpPr>
        <p:grpSpPr>
          <a:xfrm>
            <a:off x="5648170" y="1746585"/>
            <a:ext cx="1507352" cy="4265255"/>
            <a:chOff x="5747525" y="1772697"/>
            <a:chExt cx="1507352" cy="4265255"/>
          </a:xfrm>
        </p:grpSpPr>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1502" y="1772697"/>
              <a:ext cx="1473375" cy="3893332"/>
            </a:xfrm>
            <a:prstGeom prst="rect">
              <a:avLst/>
            </a:prstGeom>
            <a:ln w="31750">
              <a:solidFill>
                <a:schemeClr val="accent1"/>
              </a:solidFill>
            </a:ln>
          </p:spPr>
        </p:pic>
        <p:sp>
          <p:nvSpPr>
            <p:cNvPr id="5" name="Rectangle 4"/>
            <p:cNvSpPr/>
            <p:nvPr/>
          </p:nvSpPr>
          <p:spPr>
            <a:xfrm>
              <a:off x="5747525" y="5689552"/>
              <a:ext cx="773847" cy="34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smtClean="0"/>
                <a:t>.</a:t>
              </a:r>
              <a:r>
                <a:rPr lang="en-US" sz="2600" dirty="0" err="1" smtClean="0"/>
                <a:t>sif</a:t>
              </a:r>
              <a:endParaRPr lang="en-US" sz="2600" dirty="0"/>
            </a:p>
          </p:txBody>
        </p:sp>
      </p:grpSp>
    </p:spTree>
    <p:extLst>
      <p:ext uri="{BB962C8B-B14F-4D97-AF65-F5344CB8AC3E}">
        <p14:creationId xmlns:p14="http://schemas.microsoft.com/office/powerpoint/2010/main" val="171631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4"/>
          <p:cNvSpPr txBox="1">
            <a:spLocks noGrp="1"/>
          </p:cNvSpPr>
          <p:nvPr>
            <p:ph idx="1"/>
          </p:nvPr>
        </p:nvSpPr>
        <p:spPr>
          <a:xfrm>
            <a:off x="292100" y="1600200"/>
            <a:ext cx="8394700" cy="4876800"/>
          </a:xfrm>
          <a:prstGeom prst="rect">
            <a:avLst/>
          </a:prstGeom>
        </p:spPr>
        <p:txBody>
          <a:bodyPr lIns="91425" tIns="91425" rIns="91425" bIns="91425" anchor="t" anchorCtr="0">
            <a:noAutofit/>
          </a:bodyPr>
          <a:lstStyle/>
          <a:p>
            <a:pPr marL="571500" lvl="0" indent="-342900" rtl="0">
              <a:spcBef>
                <a:spcPts val="1000"/>
              </a:spcBef>
              <a:spcAft>
                <a:spcPts val="1000"/>
              </a:spcAft>
              <a:buFont typeface="Arial"/>
              <a:buChar char="•"/>
            </a:pPr>
            <a:r>
              <a:rPr lang="en" b="1" dirty="0">
                <a:solidFill>
                  <a:schemeClr val="bg1">
                    <a:lumMod val="50000"/>
                  </a:schemeClr>
                </a:solidFill>
              </a:rPr>
              <a:t>Gene regulatory networks (GRNs) consist of genes, transcription factors, and the regulatory relationships between them.</a:t>
            </a:r>
          </a:p>
          <a:p>
            <a:pPr marL="571500" lvl="0" indent="-342900" rtl="0">
              <a:spcBef>
                <a:spcPts val="0"/>
              </a:spcBef>
              <a:spcAft>
                <a:spcPts val="1000"/>
              </a:spcAft>
              <a:buFont typeface="Arial"/>
              <a:buChar char="•"/>
            </a:pPr>
            <a:r>
              <a:rPr lang="en" b="1" dirty="0"/>
              <a:t>GRNsight is an open source web application and service for visualizing models of gene regulatory networks.</a:t>
            </a:r>
          </a:p>
          <a:p>
            <a:pPr marL="571500" lvl="0" indent="-342900">
              <a:spcBef>
                <a:spcPts val="0"/>
              </a:spcBef>
              <a:spcAft>
                <a:spcPts val="1000"/>
              </a:spcAft>
              <a:buFont typeface="Arial"/>
              <a:buChar char="•"/>
            </a:pPr>
            <a:r>
              <a:rPr lang="en-US" b="1" dirty="0">
                <a:solidFill>
                  <a:schemeClr val="bg2">
                    <a:lumMod val="50000"/>
                  </a:schemeClr>
                </a:solidFill>
              </a:rPr>
              <a:t>In GRNsight </a:t>
            </a:r>
            <a:r>
              <a:rPr lang="en" b="1" dirty="0">
                <a:solidFill>
                  <a:schemeClr val="bg2">
                    <a:lumMod val="50000"/>
                  </a:schemeClr>
                </a:solidFill>
              </a:rPr>
              <a:t>version 2.0</a:t>
            </a:r>
            <a:r>
              <a:rPr lang="en-US" b="1" dirty="0">
                <a:solidFill>
                  <a:schemeClr val="bg2">
                    <a:lumMod val="50000"/>
                  </a:schemeClr>
                </a:solidFill>
              </a:rPr>
              <a:t>, the visual and analytic features were improved.</a:t>
            </a:r>
          </a:p>
          <a:p>
            <a:pPr marL="571500" indent="-342900">
              <a:spcBef>
                <a:spcPts val="0"/>
              </a:spcBef>
              <a:spcAft>
                <a:spcPts val="1000"/>
              </a:spcAft>
              <a:buFont typeface="Arial"/>
              <a:buChar char="•"/>
            </a:pPr>
            <a:r>
              <a:rPr lang="en-US" b="1" dirty="0" smtClean="0">
                <a:solidFill>
                  <a:schemeClr val="bg2">
                    <a:lumMod val="50000"/>
                  </a:schemeClr>
                </a:solidFill>
              </a:rPr>
              <a:t>In </a:t>
            </a:r>
            <a:r>
              <a:rPr lang="en-US" b="1" dirty="0">
                <a:solidFill>
                  <a:schemeClr val="bg2">
                    <a:lumMod val="50000"/>
                  </a:schemeClr>
                </a:solidFill>
              </a:rPr>
              <a:t>GRNsight </a:t>
            </a:r>
            <a:r>
              <a:rPr lang="en" b="1" dirty="0">
                <a:solidFill>
                  <a:schemeClr val="bg2">
                    <a:lumMod val="50000"/>
                  </a:schemeClr>
                </a:solidFill>
              </a:rPr>
              <a:t>version 2.0</a:t>
            </a:r>
            <a:r>
              <a:rPr lang="en-US" b="1" dirty="0">
                <a:solidFill>
                  <a:schemeClr val="bg2">
                    <a:lumMod val="50000"/>
                  </a:schemeClr>
                </a:solidFill>
              </a:rPr>
              <a:t>, client and server side tests were expanded.</a:t>
            </a:r>
            <a:endParaRPr lang="en" b="1" dirty="0">
              <a:solidFill>
                <a:schemeClr val="bg2">
                  <a:lumMod val="50000"/>
                </a:schemeClr>
              </a:solidFill>
            </a:endParaRPr>
          </a:p>
          <a:p>
            <a:pPr marL="571500" lvl="0" indent="-342900" rtl="0">
              <a:spcBef>
                <a:spcPts val="0"/>
              </a:spcBef>
              <a:spcAft>
                <a:spcPts val="1000"/>
              </a:spcAft>
              <a:buFont typeface="Arial"/>
              <a:buChar char="•"/>
            </a:pPr>
            <a:endParaRPr lang="en" b="1" dirty="0">
              <a:solidFill>
                <a:schemeClr val="tx1"/>
              </a:solidFill>
            </a:endParaRPr>
          </a:p>
        </p:txBody>
      </p:sp>
      <p:sp>
        <p:nvSpPr>
          <p:cNvPr id="3" name="Title 1"/>
          <p:cNvSpPr>
            <a:spLocks noGrp="1"/>
          </p:cNvSpPr>
          <p:nvPr>
            <p:ph type="title"/>
          </p:nvPr>
        </p:nvSpPr>
        <p:spPr>
          <a:xfrm>
            <a:off x="457200" y="533400"/>
            <a:ext cx="8229600" cy="990600"/>
          </a:xfrm>
        </p:spPr>
        <p:txBody>
          <a:bodyPr/>
          <a:lstStyle/>
          <a:p>
            <a:r>
              <a:rPr lang="en-US" sz="2800" b="1" dirty="0" smtClean="0"/>
              <a:t>Outline</a:t>
            </a:r>
            <a:endParaRPr lang="en-US" sz="2800" b="1" dirty="0"/>
          </a:p>
        </p:txBody>
      </p:sp>
    </p:spTree>
    <p:extLst>
      <p:ext uri="{BB962C8B-B14F-4D97-AF65-F5344CB8AC3E}">
        <p14:creationId xmlns:p14="http://schemas.microsoft.com/office/powerpoint/2010/main" val="2058115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2963" y="525435"/>
            <a:ext cx="8369329" cy="990600"/>
          </a:xfrm>
        </p:spPr>
        <p:txBody>
          <a:bodyPr>
            <a:noAutofit/>
          </a:bodyPr>
          <a:lstStyle/>
          <a:p>
            <a:r>
              <a:rPr lang="en-US" sz="2800" b="1" dirty="0" smtClean="0"/>
              <a:t>GRNsight automatically produces visualizations of weighted networks from adjacency matrix inputs</a:t>
            </a:r>
            <a:endParaRPr lang="en-US" sz="2800" b="1" dirty="0"/>
          </a:p>
        </p:txBody>
      </p:sp>
      <p:sp>
        <p:nvSpPr>
          <p:cNvPr id="4" name="Rectangle 3"/>
          <p:cNvSpPr/>
          <p:nvPr/>
        </p:nvSpPr>
        <p:spPr>
          <a:xfrm>
            <a:off x="7165303" y="2670937"/>
            <a:ext cx="1776989" cy="25471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V="1">
            <a:off x="8465221" y="4862546"/>
            <a:ext cx="411424" cy="0"/>
          </a:xfrm>
          <a:prstGeom prst="straightConnector1">
            <a:avLst/>
          </a:prstGeom>
          <a:ln>
            <a:solidFill>
              <a:srgbClr val="9C9C9C"/>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8098398" y="3951854"/>
            <a:ext cx="733647" cy="0"/>
          </a:xfrm>
          <a:prstGeom prst="straightConnector1">
            <a:avLst/>
          </a:prstGeom>
          <a:ln w="57150">
            <a:solidFill>
              <a:srgbClr val="C51789"/>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8158433" y="4311491"/>
            <a:ext cx="673612" cy="174894"/>
            <a:chOff x="294155" y="3370522"/>
            <a:chExt cx="733647" cy="260499"/>
          </a:xfrm>
        </p:grpSpPr>
        <p:cxnSp>
          <p:nvCxnSpPr>
            <p:cNvPr id="8" name="Straight Arrow Connector 7"/>
            <p:cNvCxnSpPr/>
            <p:nvPr/>
          </p:nvCxnSpPr>
          <p:spPr>
            <a:xfrm>
              <a:off x="294155" y="3500771"/>
              <a:ext cx="733647" cy="0"/>
            </a:xfrm>
            <a:prstGeom prst="straightConnector1">
              <a:avLst/>
            </a:prstGeom>
            <a:ln w="57150">
              <a:solidFill>
                <a:srgbClr val="05CDD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015403" y="3370522"/>
              <a:ext cx="0" cy="260499"/>
            </a:xfrm>
            <a:prstGeom prst="straightConnector1">
              <a:avLst/>
            </a:prstGeom>
            <a:ln w="57150" cap="rnd">
              <a:solidFill>
                <a:srgbClr val="05CDD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7157115" y="3772197"/>
            <a:ext cx="941283"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smtClean="0"/>
              <a:t>activation</a:t>
            </a:r>
            <a:endParaRPr lang="en-US" sz="1400" dirty="0"/>
          </a:p>
        </p:txBody>
      </p:sp>
      <p:sp>
        <p:nvSpPr>
          <p:cNvPr id="11" name="TextBox 10"/>
          <p:cNvSpPr txBox="1"/>
          <p:nvPr/>
        </p:nvSpPr>
        <p:spPr>
          <a:xfrm>
            <a:off x="7155858" y="4218937"/>
            <a:ext cx="1019831"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smtClean="0"/>
              <a:t>repression</a:t>
            </a:r>
            <a:endParaRPr lang="en-US" sz="1400" dirty="0"/>
          </a:p>
        </p:txBody>
      </p:sp>
      <p:sp>
        <p:nvSpPr>
          <p:cNvPr id="12" name="TextBox 11"/>
          <p:cNvSpPr txBox="1"/>
          <p:nvPr/>
        </p:nvSpPr>
        <p:spPr>
          <a:xfrm>
            <a:off x="7152241" y="4689422"/>
            <a:ext cx="1369286"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smtClean="0"/>
              <a:t>weak influence</a:t>
            </a:r>
          </a:p>
        </p:txBody>
      </p:sp>
      <p:sp>
        <p:nvSpPr>
          <p:cNvPr id="13" name="TextBox 12"/>
          <p:cNvSpPr txBox="1"/>
          <p:nvPr/>
        </p:nvSpPr>
        <p:spPr>
          <a:xfrm>
            <a:off x="7624294" y="2785507"/>
            <a:ext cx="816603" cy="369332"/>
          </a:xfrm>
          <a:prstGeom prst="rect">
            <a:avLst/>
          </a:prstGeom>
          <a:noFill/>
        </p:spPr>
        <p:txBody>
          <a:bodyPr wrap="square" rtlCol="0">
            <a:spAutoFit/>
          </a:bodyPr>
          <a:lstStyle/>
          <a:p>
            <a:r>
              <a:rPr lang="en-US" smtClean="0"/>
              <a:t>Key:</a:t>
            </a:r>
            <a:endParaRPr lang="en-US"/>
          </a:p>
        </p:txBody>
      </p:sp>
      <p:pic>
        <p:nvPicPr>
          <p:cNvPr id="17" name="Picture 16"/>
          <p:cNvPicPr>
            <a:picLocks noChangeAspect="1"/>
          </p:cNvPicPr>
          <p:nvPr/>
        </p:nvPicPr>
        <p:blipFill rotWithShape="1">
          <a:blip r:embed="rId3" cstate="email">
            <a:extLst>
              <a:ext uri="{28A0092B-C50C-407E-A947-70E740481C1C}">
                <a14:useLocalDpi xmlns:a14="http://schemas.microsoft.com/office/drawing/2010/main" val="0"/>
              </a:ext>
            </a:extLst>
          </a:blip>
          <a:srcRect r="4535" b="11076"/>
          <a:stretch/>
        </p:blipFill>
        <p:spPr>
          <a:xfrm>
            <a:off x="8032595" y="3226715"/>
            <a:ext cx="788065" cy="372682"/>
          </a:xfrm>
          <a:prstGeom prst="rect">
            <a:avLst/>
          </a:prstGeom>
        </p:spPr>
      </p:pic>
      <p:sp>
        <p:nvSpPr>
          <p:cNvPr id="19" name="TextBox 18"/>
          <p:cNvSpPr txBox="1"/>
          <p:nvPr/>
        </p:nvSpPr>
        <p:spPr>
          <a:xfrm>
            <a:off x="7199962" y="3291620"/>
            <a:ext cx="582211"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smtClean="0"/>
              <a:t>gene</a:t>
            </a:r>
            <a:endParaRPr lang="en-US" sz="14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366" y="1919005"/>
            <a:ext cx="6920736" cy="3862498"/>
          </a:xfrm>
          <a:prstGeom prst="rect">
            <a:avLst/>
          </a:prstGeom>
        </p:spPr>
      </p:pic>
      <p:sp>
        <p:nvSpPr>
          <p:cNvPr id="14" name="TextBox 13"/>
          <p:cNvSpPr txBox="1"/>
          <p:nvPr/>
        </p:nvSpPr>
        <p:spPr>
          <a:xfrm>
            <a:off x="0" y="5781503"/>
            <a:ext cx="5644658" cy="369332"/>
          </a:xfrm>
          <a:prstGeom prst="rect">
            <a:avLst/>
          </a:prstGeom>
          <a:noFill/>
        </p:spPr>
        <p:txBody>
          <a:bodyPr wrap="square" rtlCol="0">
            <a:spAutoFit/>
          </a:bodyPr>
          <a:lstStyle/>
          <a:p>
            <a:pPr algn="ctr"/>
            <a:r>
              <a:rPr lang="en-US" b="1" dirty="0" smtClean="0"/>
              <a:t>Screenshot of GRNsight v1, released Aug 2016</a:t>
            </a:r>
            <a:endParaRPr lang="en-US" b="1" dirty="0"/>
          </a:p>
        </p:txBody>
      </p:sp>
    </p:spTree>
    <p:extLst>
      <p:ext uri="{BB962C8B-B14F-4D97-AF65-F5344CB8AC3E}">
        <p14:creationId xmlns:p14="http://schemas.microsoft.com/office/powerpoint/2010/main" val="5378490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t>Existing visualization software must be installed and is optimized for large-scale graphs</a:t>
            </a:r>
            <a:endParaRPr lang="en-US" sz="2800"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2814" y="1581150"/>
            <a:ext cx="7258200" cy="4617514"/>
          </a:xfrm>
          <a:ln w="31750">
            <a:solidFill>
              <a:schemeClr val="accent1"/>
            </a:solidFill>
          </a:ln>
        </p:spPr>
      </p:pic>
      <p:sp>
        <p:nvSpPr>
          <p:cNvPr id="8" name="Rectangle 7"/>
          <p:cNvSpPr/>
          <p:nvPr/>
        </p:nvSpPr>
        <p:spPr>
          <a:xfrm rot="5400000">
            <a:off x="6719958" y="5034997"/>
            <a:ext cx="397326" cy="27409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sz="2400" b="1" dirty="0" err="1"/>
              <a:t>Gephi</a:t>
            </a:r>
            <a:r>
              <a:rPr lang="en-US" sz="2400" b="1" dirty="0"/>
              <a:t> </a:t>
            </a:r>
            <a:r>
              <a:rPr lang="en-US" sz="2400" b="1" dirty="0" smtClean="0"/>
              <a:t>- </a:t>
            </a:r>
            <a:r>
              <a:rPr lang="en-US" sz="2400" b="1" dirty="0" err="1" smtClean="0"/>
              <a:t>gephi.org</a:t>
            </a:r>
            <a:endParaRPr lang="en-US" sz="2400" b="1" dirty="0"/>
          </a:p>
        </p:txBody>
      </p:sp>
      <p:grpSp>
        <p:nvGrpSpPr>
          <p:cNvPr id="6" name="Group 5"/>
          <p:cNvGrpSpPr/>
          <p:nvPr/>
        </p:nvGrpSpPr>
        <p:grpSpPr>
          <a:xfrm>
            <a:off x="1456514" y="1944759"/>
            <a:ext cx="7128686" cy="4761589"/>
            <a:chOff x="1316814" y="1875063"/>
            <a:chExt cx="7128686" cy="4761589"/>
          </a:xfrm>
        </p:grpSpPr>
        <p:sp>
          <p:nvSpPr>
            <p:cNvPr id="7" name="Rectangle 6"/>
            <p:cNvSpPr/>
            <p:nvPr/>
          </p:nvSpPr>
          <p:spPr>
            <a:xfrm rot="5400000">
              <a:off x="6170387" y="4361539"/>
              <a:ext cx="397326" cy="415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err="1" smtClean="0"/>
                <a:t>Cytoscape</a:t>
              </a:r>
              <a:r>
                <a:rPr lang="en-US" sz="2400" b="1" dirty="0" smtClean="0"/>
                <a:t> </a:t>
              </a:r>
              <a:r>
                <a:rPr lang="mr-IN" sz="2400" b="1" dirty="0" smtClean="0"/>
                <a:t>–</a:t>
              </a:r>
              <a:r>
                <a:rPr lang="en-US" sz="2400" b="1" dirty="0"/>
                <a:t> </a:t>
              </a:r>
              <a:r>
                <a:rPr lang="en-US" sz="2400" b="1" dirty="0" err="1" smtClean="0"/>
                <a:t>cytoscape.org</a:t>
              </a:r>
              <a:endParaRPr lang="en-US" sz="2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6814" y="1875063"/>
              <a:ext cx="7090586" cy="4356100"/>
            </a:xfrm>
            <a:prstGeom prst="rect">
              <a:avLst/>
            </a:prstGeom>
            <a:ln w="31750">
              <a:solidFill>
                <a:schemeClr val="accent1"/>
              </a:solidFill>
            </a:ln>
          </p:spPr>
        </p:pic>
      </p:grpSp>
    </p:spTree>
    <p:extLst>
      <p:ext uri="{BB962C8B-B14F-4D97-AF65-F5344CB8AC3E}">
        <p14:creationId xmlns:p14="http://schemas.microsoft.com/office/powerpoint/2010/main" val="1472495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ustom 8">
      <a:dk1>
        <a:srgbClr val="000000"/>
      </a:dk1>
      <a:lt1>
        <a:srgbClr val="FFFFFF"/>
      </a:lt1>
      <a:dk2>
        <a:srgbClr val="16693F"/>
      </a:dk2>
      <a:lt2>
        <a:srgbClr val="FFFFFF"/>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12213</TotalTime>
  <Words>1928</Words>
  <Application>Microsoft Macintosh PowerPoint</Application>
  <PresentationFormat>On-screen Show (4:3)</PresentationFormat>
  <Paragraphs>231</Paragraphs>
  <Slides>32</Slides>
  <Notes>17</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38" baseType="lpstr">
      <vt:lpstr>Calibri</vt:lpstr>
      <vt:lpstr>Mangal</vt:lpstr>
      <vt:lpstr>Wingdings</vt:lpstr>
      <vt:lpstr>Arial</vt:lpstr>
      <vt:lpstr>Clarity</vt:lpstr>
      <vt:lpstr>Equation</vt:lpstr>
      <vt:lpstr>GRNsight v2:  a web application for visualizing models of gene regulatory networks</vt:lpstr>
      <vt:lpstr>Outline</vt:lpstr>
      <vt:lpstr>Outline</vt:lpstr>
      <vt:lpstr>PowerPoint Presentation</vt:lpstr>
      <vt:lpstr>GRNmap models the dynamics of GRNs to estimate weight parameters (w) </vt:lpstr>
      <vt:lpstr>GRNmap outputs Excel spreadsheets, with estimated weight parameters </vt:lpstr>
      <vt:lpstr>Outline</vt:lpstr>
      <vt:lpstr>GRNsight automatically produces visualizations of weighted networks from adjacency matrix inputs</vt:lpstr>
      <vt:lpstr>Existing visualization software must be installed and is optimized for large-scale graphs</vt:lpstr>
      <vt:lpstr>GRNsight fills a niche in bioinformatics visualization software</vt:lpstr>
      <vt:lpstr>Outline</vt:lpstr>
      <vt:lpstr>A subset of visual and analytic features developed for GRNsight v2 is highlighted in this presentation</vt:lpstr>
      <vt:lpstr>GRNsight is written in JavaScript and follows software engineering best practices</vt:lpstr>
      <vt:lpstr>Allow the graph to reach a steady state </vt:lpstr>
      <vt:lpstr>Allow users to customize normalization factor for edge thickness</vt:lpstr>
      <vt:lpstr>Allow users to customize normalization factor for edge thickness</vt:lpstr>
      <vt:lpstr>Allow users to customize gray edge threshold</vt:lpstr>
      <vt:lpstr>Allow users to customize gray edge threshold</vt:lpstr>
      <vt:lpstr>GRNsight v2.2.3 (beta) Screenshot</vt:lpstr>
      <vt:lpstr>Outline</vt:lpstr>
      <vt:lpstr>V2 increased our test coverage</vt:lpstr>
      <vt:lpstr>Server-side tests written for SIF and GraphML file types improves the quality of data interoperability</vt:lpstr>
      <vt:lpstr>Server-side testing for SIF and GraphML file types improves quality of data interoperability</vt:lpstr>
      <vt:lpstr>Travis Continuous Integration (C.I.) runs unit tests, code style linting, and code coverage analysis automatically </vt:lpstr>
      <vt:lpstr>Client-side interactions are difficult to write unit tests for.</vt:lpstr>
      <vt:lpstr>Client-side test generator produces a systematic testing manual</vt:lpstr>
      <vt:lpstr>Conclusion</vt:lpstr>
      <vt:lpstr>GRNsight application and code are available under the open source BSD license</vt:lpstr>
      <vt:lpstr>Acknowledgements</vt:lpstr>
      <vt:lpstr>Backup Slides</vt:lpstr>
      <vt:lpstr>GRNsight v2.1.11 (master) Screenshot</vt:lpstr>
      <vt:lpstr>Implementation of DevOps Toolchain improves productivity and efficiency</vt:lpstr>
    </vt:vector>
  </TitlesOfParts>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GRNsight</dc:title>
  <dc:creator>LMU</dc:creator>
  <cp:lastModifiedBy>Microsoft Office User</cp:lastModifiedBy>
  <cp:revision>454</cp:revision>
  <cp:lastPrinted>2015-01-31T00:19:40Z</cp:lastPrinted>
  <dcterms:created xsi:type="dcterms:W3CDTF">2014-03-18T20:45:52Z</dcterms:created>
  <dcterms:modified xsi:type="dcterms:W3CDTF">2017-11-15T22:58:29Z</dcterms:modified>
</cp:coreProperties>
</file>